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3" r:id="rId1"/>
  </p:sldMasterIdLst>
  <p:notesMasterIdLst>
    <p:notesMasterId r:id="rId49"/>
  </p:notesMasterIdLst>
  <p:handoutMasterIdLst>
    <p:handoutMasterId r:id="rId5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8" r:id="rId23"/>
    <p:sldId id="277" r:id="rId24"/>
    <p:sldId id="279" r:id="rId25"/>
    <p:sldId id="280" r:id="rId26"/>
    <p:sldId id="281" r:id="rId27"/>
    <p:sldId id="302" r:id="rId28"/>
    <p:sldId id="282" r:id="rId29"/>
    <p:sldId id="283" r:id="rId30"/>
    <p:sldId id="284" r:id="rId31"/>
    <p:sldId id="285" r:id="rId32"/>
    <p:sldId id="286" r:id="rId33"/>
    <p:sldId id="288" r:id="rId34"/>
    <p:sldId id="287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A6CD"/>
    <a:srgbClr val="9D8C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375" autoAdjust="0"/>
  </p:normalViewPr>
  <p:slideViewPr>
    <p:cSldViewPr snapToObjects="1">
      <p:cViewPr varScale="1">
        <p:scale>
          <a:sx n="128" d="100"/>
          <a:sy n="128" d="100"/>
        </p:scale>
        <p:origin x="-912" y="-112"/>
      </p:cViewPr>
      <p:guideLst>
        <p:guide orient="horz" pos="2160"/>
        <p:guide orient="horz" pos="576"/>
        <p:guide pos="556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handoutMaster" Target="handoutMasters/handout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E8FA7-2F4C-5D49-9BA4-AF921E49AE74}" type="datetime1">
              <a:rPr lang="en-US" smtClean="0"/>
              <a:pPr/>
              <a:t>7/6/15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37E74-6FDC-BA4C-B798-CEB3174D95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49898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6B0FB-EA67-3A40-825F-8F252A860502}" type="datetime1">
              <a:rPr lang="en-US" smtClean="0"/>
              <a:pPr/>
              <a:t>7/6/15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C66A3-1D14-8C46-8C0C-97773EFB71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333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This</a:t>
            </a:r>
            <a:r>
              <a:rPr lang="en-US" baseline="0" dirty="0" smtClean="0"/>
              <a:t> paper is really about first principles for visually analyzing parallel algorithm performance with charts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 smtClean="0"/>
              <a:t>The effectiveness of charts is</a:t>
            </a:r>
            <a:r>
              <a:rPr lang="en-US" baseline="0" dirty="0" smtClean="0"/>
              <a:t> contingent on the metric used so we talk mostly about that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Start by reviewing the standard metrics used to measure parallel algorithm performance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103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Here</a:t>
            </a:r>
            <a:r>
              <a:rPr lang="en-US" baseline="0" dirty="0" smtClean="0"/>
              <a:t> is a comparison of some theoretic scaling charts with very different overheads.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As you can see, the shape is almost identical.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42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One way to alleviate the problem a bit is to change the scaling on the axes from linear to logarithmic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Logarithmic</a:t>
            </a:r>
            <a:r>
              <a:rPr lang="en-US" baseline="0" dirty="0" smtClean="0"/>
              <a:t> axes are usually used show data across multiple scales.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They also have the side effect of turning a hyperbolic curve into a straight line, which makes it easier to compare.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However, log axes also tend to hide large differences,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After all, a polynomial of any order is a straight line.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17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This situation is improved.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In particular, you</a:t>
            </a:r>
            <a:r>
              <a:rPr lang="en-US" baseline="0" dirty="0" smtClean="0"/>
              <a:t> can tell when the slope changes if you look closely.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However, the differences tend to look small, and the effect gets worse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05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First,</a:t>
            </a:r>
            <a:r>
              <a:rPr lang="en-US" baseline="0" dirty="0" smtClean="0"/>
              <a:t> let’s review what rate is.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Rate is a simple metric that is easy to measure.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It is the size of the problem divided by the time the problem ran.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It has units like “particles per second” or “blocks per minute” or even “bytes per second”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It is the throughput of the algorithm</a:t>
            </a:r>
          </a:p>
          <a:p>
            <a:pPr marL="171450" lvl="0" indent="-171450">
              <a:buFont typeface="Arial"/>
              <a:buChar char="•"/>
            </a:pPr>
            <a:r>
              <a:rPr lang="en-US" baseline="0" dirty="0" smtClean="0"/>
              <a:t>So, I say rate is a better metric to show scaling. What makes this so?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2492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Let’s go back to</a:t>
            </a:r>
            <a:r>
              <a:rPr lang="en-US" baseline="0" dirty="0" smtClean="0"/>
              <a:t> that the fundamental measurement of parallel algorithms is speedup.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But in an instance of cosmic irony we have no practical way to measure speedup.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780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But look what happens when we express speedup in terms of rate.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The speedup measurement still relies on the immeasurable serial time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359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/>
              <a:buChar char="•"/>
            </a:pPr>
            <a:r>
              <a:rPr lang="en-US" dirty="0" smtClean="0"/>
              <a:t>But</a:t>
            </a:r>
            <a:r>
              <a:rPr lang="en-US" baseline="0" dirty="0" smtClean="0"/>
              <a:t> if we hold the size of the problem constant then this term becomes a constant.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359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So for a given</a:t>
            </a:r>
            <a:r>
              <a:rPr lang="en-US" baseline="0" dirty="0" smtClean="0"/>
              <a:t> problem size</a:t>
            </a:r>
            <a:r>
              <a:rPr lang="en-US" dirty="0" smtClean="0"/>
              <a:t> speedup is proportional to rate.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This means that the plots for speedup and rate are essentially</a:t>
            </a:r>
            <a:r>
              <a:rPr lang="en-US" baseline="0" dirty="0" smtClean="0"/>
              <a:t> identical.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The only difference is the units and numbers on the ordinate axis.</a:t>
            </a:r>
          </a:p>
          <a:p>
            <a:pPr marL="171450" lvl="0" indent="-171450">
              <a:buFont typeface="Arial"/>
              <a:buChar char="•"/>
            </a:pPr>
            <a:r>
              <a:rPr lang="en-US" baseline="0" dirty="0" smtClean="0"/>
              <a:t>Thus, we can plot rate as a proxy for speedup and get the same benefit.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156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So</a:t>
            </a:r>
            <a:r>
              <a:rPr lang="en-US" baseline="0" dirty="0" smtClean="0"/>
              <a:t> a plot of rate with perfect scaling is a linear line.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This, of course, is the same shape as speedup.</a:t>
            </a:r>
          </a:p>
          <a:p>
            <a:pPr marL="171450" lvl="0" indent="-171450">
              <a:buFont typeface="Arial"/>
              <a:buChar char="•"/>
            </a:pPr>
            <a:r>
              <a:rPr lang="en-US" baseline="0" dirty="0" smtClean="0"/>
              <a:t>The numbers I use here happen to be for strong scaling, but weak scaling happens to be exactly the same.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More on that later.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1097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If we look again at our theoretic algorithm performance, we see that with rate it is easy to differentiate</a:t>
            </a:r>
            <a:r>
              <a:rPr lang="en-US" baseline="0" dirty="0" smtClean="0"/>
              <a:t> between them and to qualify scalability.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77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/>
              <a:buChar char="•"/>
            </a:pPr>
            <a:r>
              <a:rPr lang="en-US" dirty="0" smtClean="0"/>
              <a:t>The most basic metric is speedup,</a:t>
            </a:r>
            <a:r>
              <a:rPr lang="en-US" baseline="0" dirty="0" smtClean="0"/>
              <a:t> which tells you by what factor faster your algorithm runs by adding parallel processing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Speedup for a given problem size and number of processing elements (which I will call job size) is defined by the time running the algorithm in serial divided by the time running in parallel.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303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In particular if we compare against measuring with absolute run time we find rate much more expressive.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776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I’ve also</a:t>
            </a:r>
            <a:r>
              <a:rPr lang="en-US" baseline="0" dirty="0" smtClean="0"/>
              <a:t> said that efficiency is a good metric to measure with and is one of the basic theoretical measure.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But I’ve also said that we cannot actually measure efficiency because it relies on serial performance.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307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However, here is an alternate definition of efficiency that relies only on the best job that can be practically run.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We</a:t>
            </a:r>
            <a:r>
              <a:rPr lang="en-US" baseline="0" dirty="0" smtClean="0"/>
              <a:t> base this measure of efficiency on the cost of running the algorithm.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Cost is the well established theoretical measure that is the time to run times the number of processing elements used.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It has units like core hours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It also happens to be the unit used to charge use of most supercomputing facilities.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It has a lot of meaning in both theory and practice.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718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Given</a:t>
            </a:r>
            <a:r>
              <a:rPr lang="en-US" baseline="0" dirty="0" smtClean="0"/>
              <a:t> a particular problem size, there will be some minimum cost at some number of processing elements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We label this C star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Any cost greater than that represents “wasted” compute cycles used for the calculation</a:t>
            </a:r>
          </a:p>
          <a:p>
            <a:pPr marL="171450" lvl="0" indent="-171450">
              <a:buFont typeface="Arial"/>
              <a:buChar char="•"/>
            </a:pPr>
            <a:r>
              <a:rPr lang="en-US" baseline="0" dirty="0" smtClean="0"/>
              <a:t>We can define the efficiency as the ratio of optimal cost to measured cost</a:t>
            </a:r>
          </a:p>
          <a:p>
            <a:pPr marL="171450" lvl="0" indent="-171450">
              <a:buFont typeface="Arial"/>
              <a:buChar char="•"/>
            </a:pPr>
            <a:r>
              <a:rPr lang="en-US" baseline="0" dirty="0" smtClean="0"/>
              <a:t>Theory assumes the optimal cost will be the serial algorithm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Given this assumption, this definition of efficiency resolves to the earlier definition with serial time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However, this definition also handles the common practical situation where the serial run is not optimal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507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Perfect efficiency is of course always 1,</a:t>
            </a:r>
            <a:r>
              <a:rPr lang="en-US" baseline="0" dirty="0" smtClean="0"/>
              <a:t> which we will see makes it easy to compare across scales.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991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Once again we see that efficiency</a:t>
            </a:r>
            <a:r>
              <a:rPr lang="en-US" baseline="0" dirty="0" smtClean="0"/>
              <a:t> is an expressive, if harsh, measure of performance.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776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So far I have really only been talking about strong scaling, but weak scaling is</a:t>
            </a:r>
            <a:r>
              <a:rPr lang="en-US" baseline="0" dirty="0" smtClean="0"/>
              <a:t> just as important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However, one of our positions is that it is wrong to think about the problem in terms of “strong” and “weak” scaling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Instead, scaling studies should be performed across the multiple dimensions of process scales and data size scales simultaneously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We do this by unifying the strong and weak scaling measures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That is, be able to compare our metrics over both process scales and data size scales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972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/>
              <a:buChar char="•"/>
            </a:pPr>
            <a:r>
              <a:rPr lang="en-US" baseline="0" dirty="0" smtClean="0"/>
              <a:t>We </a:t>
            </a:r>
            <a:r>
              <a:rPr lang="en-US" baseline="0" dirty="0" smtClean="0"/>
              <a:t>do this by introducing the cost per unit metric (labeled here as C u)</a:t>
            </a:r>
          </a:p>
          <a:p>
            <a:pPr marL="171450" lvl="0" indent="-171450">
              <a:buFont typeface="Arial"/>
              <a:buChar char="•"/>
            </a:pPr>
            <a:r>
              <a:rPr lang="en-US" baseline="0" dirty="0" smtClean="0"/>
              <a:t>The cost per unit is simply the cost divided by the data size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5209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What is interesting about cost per unit is that a perfectly scaling algorithm has a constant cost per unit.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(Note, it is a bit of a stretch to say scaling linear </a:t>
            </a:r>
            <a:r>
              <a:rPr lang="en-US" dirty="0" err="1" smtClean="0"/>
              <a:t>w.r.t</a:t>
            </a:r>
            <a:r>
              <a:rPr lang="en-US" dirty="0" smtClean="0"/>
              <a:t>. data size is perfect, but that is generally true for</a:t>
            </a:r>
            <a:r>
              <a:rPr lang="en-US" baseline="0" dirty="0" smtClean="0"/>
              <a:t> embarrassingly parallel algorithms.)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967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aseline="0" dirty="0" smtClean="0"/>
              <a:t>This means we can find the best cost per unit across different data scales and use it for all efficiency metrics.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170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The</a:t>
            </a:r>
            <a:r>
              <a:rPr lang="en-US" baseline="0" dirty="0" smtClean="0"/>
              <a:t> problem with the speedup metric is that is relies on measuring the serial performance for the given problem size.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This is fine for theoretic analysis, but…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For any parallel problem of non-trivial size, it is simply not possible to empirically measure the serial performance.</a:t>
            </a:r>
          </a:p>
          <a:p>
            <a:pPr marL="1085850" lvl="2" indent="-171450">
              <a:buFont typeface="Arial"/>
              <a:buChar char="•"/>
            </a:pPr>
            <a:r>
              <a:rPr lang="en-US" baseline="0" dirty="0" smtClean="0"/>
              <a:t>If a problem is large enough to run on 100K processing elements, it could not possible fit in the memory attached to a single processor and would take decades to run.</a:t>
            </a:r>
          </a:p>
          <a:p>
            <a:pPr marL="1085850" lvl="2" indent="-171450">
              <a:buFont typeface="Arial"/>
              <a:buChar char="•"/>
            </a:pPr>
            <a:r>
              <a:rPr lang="en-US" baseline="0" dirty="0" smtClean="0"/>
              <a:t>Even if you tried, the differences in how the hardware is engaged would invalidate the comparison.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So in practice, there is no way to really use this metric.</a:t>
            </a:r>
          </a:p>
          <a:p>
            <a:pPr marL="171450" lvl="0" indent="-171450">
              <a:buFont typeface="Arial"/>
              <a:buChar char="•"/>
            </a:pPr>
            <a:r>
              <a:rPr lang="en-US" dirty="0" smtClean="0"/>
              <a:t>In fact, this idea of the serial performance on impossible large problems</a:t>
            </a:r>
            <a:r>
              <a:rPr lang="en-US" baseline="0" dirty="0" smtClean="0"/>
              <a:t> permeates through almost every theoretic measurement.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303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By unifying efficiency</a:t>
            </a:r>
            <a:r>
              <a:rPr lang="en-US" baseline="0" dirty="0" smtClean="0"/>
              <a:t> across data scales you get a more complete picture of how the algorithm scales.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590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Now that we have unified efficiency across data scales, let us also unify rate.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Here is the efficiency</a:t>
            </a:r>
            <a:r>
              <a:rPr lang="en-US" baseline="0" dirty="0" smtClean="0"/>
              <a:t> expressed in terms of cost per unit again.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7877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With</a:t>
            </a:r>
            <a:r>
              <a:rPr lang="en-US" baseline="0" dirty="0" smtClean="0"/>
              <a:t> some substitution and moving terms around you can express rate in terms of efficiency and cost per unit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I leave the proof as an exercise to the reader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80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We can make</a:t>
            </a:r>
            <a:r>
              <a:rPr lang="en-US" baseline="0" dirty="0" smtClean="0"/>
              <a:t> the observation that if the ideal efficiency is by definition 1, then the ideal rate is simply the number of processing elements divided by the optimal cost per unit.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Note that the idea rate is independent of data size.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This makes it possible to simultaneously show rates across multiple scales.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344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By demonstrating the rate across multiple data scales and multiple processor counts we get a better view of our scalability than separate strong and weak scaling studies.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0067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Among other things, the paper gives performance data on</a:t>
            </a:r>
            <a:r>
              <a:rPr lang="en-US" baseline="0" dirty="0" smtClean="0"/>
              <a:t> running the full HACC code on titan.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There is a single strong scaling series and a single weak scaling series.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If we plot these on a standard linear scale, these both look pretty perfect.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The strong scaling has the characteristic hyperbolic shape.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The weak scaling is a fairly straight line.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502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Here is a plot similar to that given in the paper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 smtClean="0"/>
              <a:t>It shows time</a:t>
            </a:r>
            <a:r>
              <a:rPr lang="en-US" baseline="0" dirty="0" smtClean="0"/>
              <a:t> per particle to make strong and weak scaling more comparable, but it is still a time plot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To show across scales, also used logarithmic scales</a:t>
            </a:r>
          </a:p>
          <a:p>
            <a:pPr marL="171450" lvl="0" indent="-171450">
              <a:buFont typeface="Arial"/>
              <a:buChar char="•"/>
            </a:pPr>
            <a:r>
              <a:rPr lang="en-US" baseline="0" dirty="0" smtClean="0"/>
              <a:t>Once again, both strong and weak scaling look close to perfect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7377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In contrast, if we look at the behavior in terms of rate, we can see quite a different story.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We see that the</a:t>
            </a:r>
            <a:r>
              <a:rPr lang="en-US" baseline="0" dirty="0" smtClean="0"/>
              <a:t> weak scaling is looking pretty good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But the strong scaling series is not very good at all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73771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The</a:t>
            </a:r>
            <a:r>
              <a:rPr lang="en-US" baseline="0" dirty="0" smtClean="0"/>
              <a:t> efficiency plot tells the same story.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The weak scaling shows an impressive 70% efficiency over 3 orders of magnitude in processing elements.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The efficiency of the strong scaling is actually quite poor.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Shows that the data size is too small to be practical on this number of processing elements.</a:t>
            </a:r>
          </a:p>
          <a:p>
            <a:pPr marL="171450" lvl="0" indent="-171450">
              <a:buFont typeface="Arial"/>
              <a:buChar char="•"/>
            </a:pPr>
            <a:r>
              <a:rPr lang="en-US" baseline="0" dirty="0" smtClean="0"/>
              <a:t>Would have been more useful to have a “strong scaling” study on one or more larger data sizes.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73771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In summary, the rate and efficiency plots</a:t>
            </a:r>
            <a:r>
              <a:rPr lang="en-US" baseline="0" dirty="0" smtClean="0"/>
              <a:t> make it much easier to reason about the scalability of an algorithm.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737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For example, there</a:t>
            </a:r>
            <a:r>
              <a:rPr lang="en-US" baseline="0" dirty="0" smtClean="0"/>
              <a:t> is efficiency, which measures how many more total compute cycles are used by a parallel algorithm.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But efficiency defined in terms of the speedup.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820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If we look at a traditional plot of time, the scaling of our algorithm looks pretty good.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We see the characteristic hyperbolic-like</a:t>
            </a:r>
            <a:r>
              <a:rPr lang="en-US" baseline="0" dirty="0" smtClean="0"/>
              <a:t> behavior in the linear scale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And straight lines sloping in the right direction in log-log plots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4590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But the rate and efficiency plots show a much different story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They show the scalability drops off</a:t>
            </a:r>
            <a:r>
              <a:rPr lang="en-US" baseline="0" dirty="0" smtClean="0"/>
              <a:t> significantly due to the communication overheads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Rate is capping off and efficiency is miserable</a:t>
            </a:r>
          </a:p>
          <a:p>
            <a:pPr marL="171450" lvl="0" indent="-171450">
              <a:buFont typeface="Arial"/>
              <a:buChar char="•"/>
            </a:pPr>
            <a:r>
              <a:rPr lang="en-US" baseline="0" dirty="0" smtClean="0"/>
              <a:t>This algorithm clearly shows no hope of achieving </a:t>
            </a:r>
            <a:r>
              <a:rPr lang="en-US" baseline="0" dirty="0" err="1" smtClean="0"/>
              <a:t>isoefficiency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44448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Looking at these together, it is hard to believe that these</a:t>
            </a:r>
            <a:r>
              <a:rPr lang="en-US" baseline="0" dirty="0" smtClean="0"/>
              <a:t> are all the same data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But they are, which highlights the importance of representing the data properly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63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And of</a:t>
            </a:r>
            <a:r>
              <a:rPr lang="en-US" baseline="0" dirty="0" smtClean="0"/>
              <a:t> course to measure the speedup you once again need this serial time measurement.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30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Then there is the Karp-</a:t>
            </a:r>
            <a:r>
              <a:rPr lang="en-US" dirty="0" err="1" smtClean="0"/>
              <a:t>Flatt</a:t>
            </a:r>
            <a:r>
              <a:rPr lang="en-US" dirty="0" smtClean="0"/>
              <a:t> metric, which experimentally measures the serial</a:t>
            </a:r>
            <a:r>
              <a:rPr lang="en-US" baseline="0" dirty="0" smtClean="0"/>
              <a:t> fraction of the algorithm.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I’ve never seen this used in practice since you have to first measure the true speedup, which you cannot do.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19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The </a:t>
            </a:r>
            <a:r>
              <a:rPr lang="en-US" dirty="0" err="1" smtClean="0"/>
              <a:t>isoefficiency</a:t>
            </a:r>
            <a:r>
              <a:rPr lang="en-US" dirty="0" smtClean="0"/>
              <a:t> metric determines how much a problem size needs to grow to meet an efficiency</a:t>
            </a:r>
            <a:r>
              <a:rPr lang="en-US" baseline="0" dirty="0" smtClean="0"/>
              <a:t> target for a particular job size.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Yet the metric requires once again knowing the serial performance for the target problem size.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It’s also unclear how to measure the overhead, which is also required.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As with the other metrics, this is more useful for theoretical analysis than empirical.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26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Scalability is the measure of the ability to increase performance as the number of processing</a:t>
            </a:r>
            <a:r>
              <a:rPr lang="en-US" baseline="0" dirty="0" smtClean="0"/>
              <a:t> elements increase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Scalability is what we are really after in HPC.</a:t>
            </a:r>
          </a:p>
          <a:p>
            <a:pPr marL="171450" lvl="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85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A common approach to show the results of scaling is to show the trend of execution time as the number of processing elements is increased.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Perfect</a:t>
            </a:r>
            <a:r>
              <a:rPr lang="en-US" baseline="0" dirty="0" smtClean="0"/>
              <a:t> scaling (where doubling PE halves the run time) results in a hyperbolic curve as shown here.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So we are trained to look for this hyperbolic shape when looking at strong scaling results.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However, most parallel algorithms exhibit a similar shape even when the scaling is far from perfect.</a:t>
            </a:r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789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593850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6" name="Picture 13" descr="NNSAlogo_Bl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3291959"/>
            <a:ext cx="7772400" cy="1123539"/>
          </a:xfrm>
        </p:spPr>
        <p:txBody>
          <a:bodyPr/>
          <a:lstStyle>
            <a:lvl1pPr algn="r"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4430694"/>
            <a:ext cx="5641337" cy="1684878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533559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227138" y="711359"/>
            <a:ext cx="539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2" descr="NNSAlogo_Black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 userDrawn="1"/>
        </p:nvSpPr>
        <p:spPr>
          <a:xfrm>
            <a:off x="312420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tabLst>
                <a:tab pos="5200650" algn="r"/>
              </a:tabLst>
            </a:pPr>
            <a:r>
              <a:rPr lang="en-US" sz="6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	SAND </a:t>
            </a:r>
            <a:r>
              <a:rPr lang="en-US" sz="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Arial"/>
              </a:rPr>
              <a:t>2015-4577 C</a:t>
            </a:r>
            <a:endParaRPr lang="en-US" sz="600" kern="1200" dirty="0">
              <a:solidFill>
                <a:schemeClr val="tx1"/>
              </a:solidFill>
              <a:effectLst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9274" y="6166934"/>
            <a:ext cx="1490926" cy="2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99A187D-6C3F-6D41-880E-F6B6C4095670}" type="datetime1">
              <a:rPr lang="en-US" smtClean="0"/>
              <a:pPr/>
              <a:t>7/6/15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3405" y="6519332"/>
            <a:ext cx="2895600" cy="2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153150"/>
            <a:ext cx="609600" cy="3746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9274" y="6166934"/>
            <a:ext cx="1490926" cy="2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A07F8E1-8F00-1645-9B46-B2F7ACC8F53A}" type="datetime1">
              <a:rPr lang="en-US" smtClean="0"/>
              <a:pPr/>
              <a:t>7/6/15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3405" y="6519332"/>
            <a:ext cx="2895600" cy="2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153150"/>
            <a:ext cx="609600" cy="3746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09274" y="6166934"/>
            <a:ext cx="1490926" cy="2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138B7F0-25BC-B045-8049-7CADA7B3A1D1}" type="datetime1">
              <a:rPr lang="en-US" smtClean="0"/>
              <a:pPr/>
              <a:t>7/6/15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3405" y="6519332"/>
            <a:ext cx="2895600" cy="2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44825"/>
            <a:ext cx="7772400" cy="1362075"/>
          </a:xfrm>
        </p:spPr>
        <p:txBody>
          <a:bodyPr anchor="b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406900"/>
            <a:ext cx="7772400" cy="1500187"/>
          </a:xfrm>
        </p:spPr>
        <p:txBody>
          <a:bodyPr anchor="t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1675"/>
            <a:ext cx="4038600" cy="571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1675"/>
            <a:ext cx="4038600" cy="571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0278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42550"/>
            <a:ext cx="4040188" cy="50630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0278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42550"/>
            <a:ext cx="4041775" cy="50630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109274" y="6166934"/>
            <a:ext cx="1490926" cy="2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7865AE2-28C7-4947-8319-D60EEB07BE79}" type="datetime1">
              <a:rPr lang="en-US" smtClean="0"/>
              <a:pPr/>
              <a:t>7/6/15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3405" y="6519332"/>
            <a:ext cx="2895600" cy="2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153150"/>
            <a:ext cx="609600" cy="3746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B0E4600-0381-4CF3-88F2-7ED7D2E3F9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109274" y="6166934"/>
            <a:ext cx="1490926" cy="2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6782EBC-51D7-AB40-8702-393A26BF0924}" type="datetime1">
              <a:rPr lang="en-US" smtClean="0"/>
              <a:pPr/>
              <a:t>7/6/15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3405" y="6519332"/>
            <a:ext cx="2895600" cy="2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153150"/>
            <a:ext cx="609600" cy="3746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8" descr="SNL_color_stack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01000" y="228600"/>
            <a:ext cx="93662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99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1675"/>
            <a:ext cx="8229600" cy="579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/>
          <a:ea typeface="ＭＳ Ｐゴシック" charset="-128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02E54"/>
        </a:buClr>
        <a:buFont typeface="Wingdings" pitchFamily="-111" charset="2"/>
        <a:buChar char="§"/>
        <a:defRPr sz="28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Wingdings" pitchFamily="-111" charset="2"/>
        <a:buChar char="§"/>
        <a:defRPr sz="24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9E8C78"/>
        </a:buClr>
        <a:buFont typeface="Wingdings" pitchFamily="-111" charset="2"/>
        <a:buChar char="§"/>
        <a:defRPr sz="20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4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17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3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15.emf"/><Relationship Id="rId6" Type="http://schemas.openxmlformats.org/officeDocument/2006/relationships/image" Target="../media/image16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6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7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29.emf"/><Relationship Id="rId6" Type="http://schemas.openxmlformats.org/officeDocument/2006/relationships/image" Target="../media/image30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1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3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4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3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5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5.emf"/><Relationship Id="rId5" Type="http://schemas.openxmlformats.org/officeDocument/2006/relationships/image" Target="../media/image36.emf"/><Relationship Id="rId6" Type="http://schemas.openxmlformats.org/officeDocument/2006/relationships/image" Target="../media/image37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8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0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1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3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5" Type="http://schemas.openxmlformats.org/officeDocument/2006/relationships/image" Target="../media/image42.emf"/><Relationship Id="rId6" Type="http://schemas.openxmlformats.org/officeDocument/2006/relationships/image" Target="../media/image43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4" Type="http://schemas.openxmlformats.org/officeDocument/2006/relationships/image" Target="../media/image46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47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4" Type="http://schemas.openxmlformats.org/officeDocument/2006/relationships/image" Target="../media/image46.emf"/><Relationship Id="rId5" Type="http://schemas.openxmlformats.org/officeDocument/2006/relationships/image" Target="../media/image6.emf"/><Relationship Id="rId6" Type="http://schemas.openxmlformats.org/officeDocument/2006/relationships/image" Target="../media/image47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Formal Metrics for Large-Scale Parallel Performance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 smtClean="0"/>
              <a:t>ISC 2015</a:t>
            </a:r>
          </a:p>
          <a:p>
            <a:r>
              <a:rPr lang="en-US" dirty="0" smtClean="0"/>
              <a:t>Kenneth Moreland </a:t>
            </a:r>
            <a:r>
              <a:rPr lang="en-US" sz="2000" dirty="0" smtClean="0"/>
              <a:t>and</a:t>
            </a:r>
            <a:r>
              <a:rPr lang="en-US" dirty="0" smtClean="0"/>
              <a:t> Ron Oldfield</a:t>
            </a:r>
          </a:p>
          <a:p>
            <a:r>
              <a:rPr lang="en-US" sz="2000" dirty="0" smtClean="0"/>
              <a:t>Sandia National Laboratories</a:t>
            </a:r>
            <a:endParaRPr lang="en-US" sz="2000" dirty="0"/>
          </a:p>
        </p:txBody>
      </p:sp>
      <p:pic>
        <p:nvPicPr>
          <p:cNvPr id="4" name="Picture 3" descr="OldfieldRat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79059"/>
            <a:ext cx="2133600" cy="1612900"/>
          </a:xfrm>
          <a:prstGeom prst="rect">
            <a:avLst/>
          </a:prstGeom>
        </p:spPr>
      </p:pic>
      <p:pic>
        <p:nvPicPr>
          <p:cNvPr id="6" name="Picture 5" descr="5619464787_a54ca220d4_o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48" b="45768"/>
          <a:stretch/>
        </p:blipFill>
        <p:spPr>
          <a:xfrm>
            <a:off x="2514600" y="1679060"/>
            <a:ext cx="6476999" cy="16128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7811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Strong Scaling</a:t>
            </a:r>
            <a:endParaRPr lang="en-US" dirty="0"/>
          </a:p>
        </p:txBody>
      </p:sp>
      <p:pic>
        <p:nvPicPr>
          <p:cNvPr id="3" name="Picture 2" descr="time_linear_log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4572000" cy="3429000"/>
          </a:xfrm>
          <a:prstGeom prst="rect">
            <a:avLst/>
          </a:prstGeom>
        </p:spPr>
      </p:pic>
      <p:pic>
        <p:nvPicPr>
          <p:cNvPr id="4" name="Picture 3" descr="time_linear_linear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  <p:pic>
        <p:nvPicPr>
          <p:cNvPr id="5" name="Picture 4" descr="time_linear_perfect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428" y="457200"/>
            <a:ext cx="4581144" cy="34358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0" y="1018721"/>
            <a:ext cx="83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O(</a:t>
            </a:r>
            <a:r>
              <a:rPr lang="en-US" i="1" dirty="0" smtClean="0"/>
              <a:t>n</a:t>
            </a:r>
            <a:r>
              <a:rPr lang="en-US" dirty="0" smtClean="0"/>
              <a:t>/</a:t>
            </a:r>
            <a:r>
              <a:rPr lang="en-US" i="1" dirty="0" smtClean="0"/>
              <a:t>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4114800"/>
            <a:ext cx="1602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O(</a:t>
            </a:r>
            <a:r>
              <a:rPr lang="en-US" i="1" dirty="0" smtClean="0"/>
              <a:t>n</a:t>
            </a:r>
            <a:r>
              <a:rPr lang="en-US" dirty="0" smtClean="0"/>
              <a:t>/</a:t>
            </a:r>
            <a:r>
              <a:rPr lang="en-US" i="1" dirty="0" smtClean="0"/>
              <a:t>p</a:t>
            </a:r>
            <a:r>
              <a:rPr lang="en-US" dirty="0" smtClean="0"/>
              <a:t> + log </a:t>
            </a:r>
            <a:r>
              <a:rPr lang="en-US" i="1" dirty="0" smtClean="0"/>
              <a:t>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0" y="4114800"/>
            <a:ext cx="1230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O(</a:t>
            </a:r>
            <a:r>
              <a:rPr lang="en-US" i="1" dirty="0" smtClean="0"/>
              <a:t>n</a:t>
            </a:r>
            <a:r>
              <a:rPr lang="en-US" dirty="0" smtClean="0"/>
              <a:t>/</a:t>
            </a:r>
            <a:r>
              <a:rPr lang="en-US" i="1" dirty="0" smtClean="0"/>
              <a:t>p</a:t>
            </a:r>
            <a:r>
              <a:rPr lang="en-US" dirty="0" smtClean="0"/>
              <a:t> + </a:t>
            </a:r>
            <a:r>
              <a:rPr lang="en-US" i="1" dirty="0" smtClean="0"/>
              <a:t>p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53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Scaling with Log Axes</a:t>
            </a:r>
            <a:endParaRPr lang="en-US" dirty="0"/>
          </a:p>
        </p:txBody>
      </p:sp>
      <p:pic>
        <p:nvPicPr>
          <p:cNvPr id="3" name="Picture 2" descr="time_log_perfec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91675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30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Strong Scaling with Log</a:t>
            </a:r>
            <a:endParaRPr lang="en-US" dirty="0"/>
          </a:p>
        </p:txBody>
      </p:sp>
      <p:pic>
        <p:nvPicPr>
          <p:cNvPr id="3" name="Picture 2" descr="time_log_log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4572000" cy="3429000"/>
          </a:xfrm>
          <a:prstGeom prst="rect">
            <a:avLst/>
          </a:prstGeom>
        </p:spPr>
      </p:pic>
      <p:pic>
        <p:nvPicPr>
          <p:cNvPr id="4" name="Picture 3" descr="time_log_linear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  <p:pic>
        <p:nvPicPr>
          <p:cNvPr id="5" name="Picture 4" descr="time_log_perfect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57200"/>
            <a:ext cx="4572000" cy="342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0" y="1018721"/>
            <a:ext cx="83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O(</a:t>
            </a:r>
            <a:r>
              <a:rPr lang="en-US" i="1" dirty="0" smtClean="0"/>
              <a:t>n</a:t>
            </a:r>
            <a:r>
              <a:rPr lang="en-US" dirty="0" smtClean="0"/>
              <a:t>/</a:t>
            </a:r>
            <a:r>
              <a:rPr lang="en-US" i="1" dirty="0" smtClean="0"/>
              <a:t>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4114800"/>
            <a:ext cx="1602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O(</a:t>
            </a:r>
            <a:r>
              <a:rPr lang="en-US" i="1" dirty="0" smtClean="0"/>
              <a:t>n</a:t>
            </a:r>
            <a:r>
              <a:rPr lang="en-US" dirty="0" smtClean="0"/>
              <a:t>/</a:t>
            </a:r>
            <a:r>
              <a:rPr lang="en-US" i="1" dirty="0" smtClean="0"/>
              <a:t>p</a:t>
            </a:r>
            <a:r>
              <a:rPr lang="en-US" dirty="0" smtClean="0"/>
              <a:t> + log </a:t>
            </a:r>
            <a:r>
              <a:rPr lang="en-US" i="1" dirty="0" smtClean="0"/>
              <a:t>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0" y="4114800"/>
            <a:ext cx="1230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O(</a:t>
            </a:r>
            <a:r>
              <a:rPr lang="en-US" i="1" dirty="0" smtClean="0"/>
              <a:t>n</a:t>
            </a:r>
            <a:r>
              <a:rPr lang="en-US" dirty="0" smtClean="0"/>
              <a:t>/</a:t>
            </a:r>
            <a:r>
              <a:rPr lang="en-US" i="1" dirty="0" smtClean="0"/>
              <a:t>p</a:t>
            </a:r>
            <a:r>
              <a:rPr lang="en-US" dirty="0" smtClean="0"/>
              <a:t> + </a:t>
            </a:r>
            <a:r>
              <a:rPr lang="en-US" i="1" dirty="0" smtClean="0"/>
              <a:t>p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72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 with More Visual Precision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position statement: rate and efficiency better represent scaling behavior.</a:t>
            </a:r>
          </a:p>
          <a:p>
            <a:r>
              <a:rPr lang="en-US" dirty="0" smtClean="0"/>
              <a:t>Although neither rate nor efficiency is a new concept, there is not a lot of consistency in the community.</a:t>
            </a:r>
          </a:p>
          <a:p>
            <a:r>
              <a:rPr lang="en-US" dirty="0" smtClean="0"/>
              <a:t>Through algebra and examples I will show why rate and efficiency are the “right” metrics to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14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800" y="2946400"/>
            <a:ext cx="34544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24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Rate?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876550"/>
            <a:ext cx="3403600" cy="1104900"/>
          </a:xfrm>
          <a:prstGeom prst="rect">
            <a:avLst/>
          </a:prstGeom>
        </p:spPr>
      </p:pic>
      <p:pic>
        <p:nvPicPr>
          <p:cNvPr id="6" name="Picture 5" descr="2000px-Achtu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172699"/>
            <a:ext cx="914400" cy="8016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70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Rate?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876550"/>
            <a:ext cx="67056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32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Rate?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876550"/>
            <a:ext cx="6705600" cy="1104900"/>
          </a:xfrm>
          <a:prstGeom prst="rect">
            <a:avLst/>
          </a:prstGeom>
        </p:spPr>
      </p:pic>
      <p:sp>
        <p:nvSpPr>
          <p:cNvPr id="4" name="Left Brace 3"/>
          <p:cNvSpPr/>
          <p:nvPr/>
        </p:nvSpPr>
        <p:spPr>
          <a:xfrm rot="16200000">
            <a:off x="5753100" y="3409950"/>
            <a:ext cx="304800" cy="11430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00600" y="4230469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Becomes a constant with </a:t>
            </a:r>
            <a:r>
              <a:rPr lang="en-US" i="1" dirty="0" smtClean="0">
                <a:solidFill>
                  <a:schemeClr val="accent1"/>
                </a:solidFill>
              </a:rPr>
              <a:t>n</a:t>
            </a:r>
            <a:r>
              <a:rPr lang="en-US" dirty="0" smtClean="0">
                <a:solidFill>
                  <a:schemeClr val="accent1"/>
                </a:solidFill>
              </a:rPr>
              <a:t> is constant.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83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Rate?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600" y="3187700"/>
            <a:ext cx="28448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35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 with Rate</a:t>
            </a:r>
            <a:endParaRPr lang="en-US" dirty="0"/>
          </a:p>
        </p:txBody>
      </p:sp>
      <p:pic>
        <p:nvPicPr>
          <p:cNvPr id="3" name="Picture 2" descr="rate_perfec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92582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89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Parallel Algorithm Speedup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0200" y="2876550"/>
            <a:ext cx="34036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57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Scaling with Rate</a:t>
            </a:r>
            <a:endParaRPr lang="en-US" dirty="0"/>
          </a:p>
        </p:txBody>
      </p:sp>
      <p:pic>
        <p:nvPicPr>
          <p:cNvPr id="3" name="Picture 2" descr="rate_log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4572000" cy="3429000"/>
          </a:xfrm>
          <a:prstGeom prst="rect">
            <a:avLst/>
          </a:prstGeom>
        </p:spPr>
      </p:pic>
      <p:pic>
        <p:nvPicPr>
          <p:cNvPr id="4" name="Picture 3" descr="rate_linear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  <p:pic>
        <p:nvPicPr>
          <p:cNvPr id="5" name="Picture 4" descr="rate_perfect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57200"/>
            <a:ext cx="4572000" cy="342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24200" y="1032453"/>
            <a:ext cx="83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O(</a:t>
            </a:r>
            <a:r>
              <a:rPr lang="en-US" i="1" dirty="0" smtClean="0"/>
              <a:t>n</a:t>
            </a:r>
            <a:r>
              <a:rPr lang="en-US" dirty="0" smtClean="0"/>
              <a:t>/</a:t>
            </a:r>
            <a:r>
              <a:rPr lang="en-US" i="1" dirty="0" smtClean="0"/>
              <a:t>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4128532"/>
            <a:ext cx="1602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O(</a:t>
            </a:r>
            <a:r>
              <a:rPr lang="en-US" i="1" dirty="0" smtClean="0"/>
              <a:t>n</a:t>
            </a:r>
            <a:r>
              <a:rPr lang="en-US" dirty="0" smtClean="0"/>
              <a:t>/</a:t>
            </a:r>
            <a:r>
              <a:rPr lang="en-US" i="1" dirty="0" smtClean="0"/>
              <a:t>p</a:t>
            </a:r>
            <a:r>
              <a:rPr lang="en-US" dirty="0" smtClean="0"/>
              <a:t> + log </a:t>
            </a:r>
            <a:r>
              <a:rPr lang="en-US" i="1" dirty="0" smtClean="0"/>
              <a:t>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10200" y="4128532"/>
            <a:ext cx="1230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O(</a:t>
            </a:r>
            <a:r>
              <a:rPr lang="en-US" i="1" dirty="0" smtClean="0"/>
              <a:t>n</a:t>
            </a:r>
            <a:r>
              <a:rPr lang="en-US" dirty="0" smtClean="0"/>
              <a:t>/</a:t>
            </a:r>
            <a:r>
              <a:rPr lang="en-US" i="1" dirty="0" smtClean="0"/>
              <a:t>p</a:t>
            </a:r>
            <a:r>
              <a:rPr lang="en-US" dirty="0" smtClean="0"/>
              <a:t> + </a:t>
            </a:r>
            <a:r>
              <a:rPr lang="en-US" i="1" dirty="0" smtClean="0"/>
              <a:t>p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91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Scaling with Rate</a:t>
            </a:r>
            <a:endParaRPr lang="en-US" dirty="0"/>
          </a:p>
        </p:txBody>
      </p:sp>
      <p:pic>
        <p:nvPicPr>
          <p:cNvPr id="3" name="Picture 2" descr="rate_log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4572000" cy="3429000"/>
          </a:xfrm>
          <a:prstGeom prst="rect">
            <a:avLst/>
          </a:prstGeom>
        </p:spPr>
      </p:pic>
      <p:pic>
        <p:nvPicPr>
          <p:cNvPr id="4" name="Picture 3" descr="rate_linear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" y="4128532"/>
            <a:ext cx="1602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O(</a:t>
            </a:r>
            <a:r>
              <a:rPr lang="en-US" i="1" dirty="0" smtClean="0"/>
              <a:t>n</a:t>
            </a:r>
            <a:r>
              <a:rPr lang="en-US" dirty="0" smtClean="0"/>
              <a:t>/</a:t>
            </a:r>
            <a:r>
              <a:rPr lang="en-US" i="1" dirty="0" smtClean="0"/>
              <a:t>p</a:t>
            </a:r>
            <a:r>
              <a:rPr lang="en-US" dirty="0" smtClean="0"/>
              <a:t> + log </a:t>
            </a:r>
            <a:r>
              <a:rPr lang="en-US" i="1" dirty="0" smtClean="0"/>
              <a:t>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10200" y="4128532"/>
            <a:ext cx="1230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O(</a:t>
            </a:r>
            <a:r>
              <a:rPr lang="en-US" i="1" dirty="0" smtClean="0"/>
              <a:t>n</a:t>
            </a:r>
            <a:r>
              <a:rPr lang="en-US" dirty="0" smtClean="0"/>
              <a:t>/</a:t>
            </a:r>
            <a:r>
              <a:rPr lang="en-US" i="1" dirty="0" smtClean="0"/>
              <a:t>p</a:t>
            </a:r>
            <a:r>
              <a:rPr lang="en-US" dirty="0" smtClean="0"/>
              <a:t> + </a:t>
            </a:r>
            <a:r>
              <a:rPr lang="en-US" i="1" dirty="0" smtClean="0"/>
              <a:t>p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9" name="Picture 8" descr="time_linear_log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4572000" cy="3429000"/>
          </a:xfrm>
          <a:prstGeom prst="rect">
            <a:avLst/>
          </a:prstGeom>
        </p:spPr>
      </p:pic>
      <p:pic>
        <p:nvPicPr>
          <p:cNvPr id="10" name="Picture 9" descr="time_linear_linear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57200"/>
            <a:ext cx="4572000" cy="3429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95400" y="1143000"/>
            <a:ext cx="1602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O(</a:t>
            </a:r>
            <a:r>
              <a:rPr lang="en-US" i="1" dirty="0" smtClean="0"/>
              <a:t>n</a:t>
            </a:r>
            <a:r>
              <a:rPr lang="en-US" dirty="0" smtClean="0"/>
              <a:t>/</a:t>
            </a:r>
            <a:r>
              <a:rPr lang="en-US" i="1" dirty="0" smtClean="0"/>
              <a:t>p</a:t>
            </a:r>
            <a:r>
              <a:rPr lang="en-US" dirty="0" smtClean="0"/>
              <a:t> + log </a:t>
            </a:r>
            <a:r>
              <a:rPr lang="en-US" i="1" dirty="0" smtClean="0"/>
              <a:t>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0" y="1143000"/>
            <a:ext cx="1230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O(</a:t>
            </a:r>
            <a:r>
              <a:rPr lang="en-US" i="1" dirty="0" smtClean="0"/>
              <a:t>n</a:t>
            </a:r>
            <a:r>
              <a:rPr lang="en-US" dirty="0" smtClean="0"/>
              <a:t>/</a:t>
            </a:r>
            <a:r>
              <a:rPr lang="en-US" i="1" dirty="0" smtClean="0"/>
              <a:t>p</a:t>
            </a:r>
            <a:r>
              <a:rPr lang="en-US" dirty="0" smtClean="0"/>
              <a:t> + </a:t>
            </a:r>
            <a:r>
              <a:rPr lang="en-US" i="1" dirty="0" smtClean="0"/>
              <a:t>p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15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50" y="2876550"/>
            <a:ext cx="5905500" cy="1104900"/>
          </a:xfrm>
          <a:prstGeom prst="rect">
            <a:avLst/>
          </a:prstGeom>
        </p:spPr>
      </p:pic>
      <p:pic>
        <p:nvPicPr>
          <p:cNvPr id="6" name="Picture 5" descr="2000px-Achtu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133600"/>
            <a:ext cx="914400" cy="8016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444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Efficiency from Cost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450" y="3187700"/>
            <a:ext cx="37211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41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Efficiency from Cost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5750" y="2876550"/>
            <a:ext cx="3492500" cy="1104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62600" y="2590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Minimum (best) cost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86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 with Efficiency</a:t>
            </a:r>
            <a:endParaRPr lang="en-US" dirty="0"/>
          </a:p>
        </p:txBody>
      </p:sp>
      <p:pic>
        <p:nvPicPr>
          <p:cNvPr id="3" name="Picture 2" descr="efficiency_perfec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906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62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Scaling with Efficiency</a:t>
            </a:r>
            <a:endParaRPr lang="en-US" dirty="0"/>
          </a:p>
        </p:txBody>
      </p:sp>
      <p:pic>
        <p:nvPicPr>
          <p:cNvPr id="9" name="Picture 8" descr="time_linear_log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4572000" cy="3429000"/>
          </a:xfrm>
          <a:prstGeom prst="rect">
            <a:avLst/>
          </a:prstGeom>
        </p:spPr>
      </p:pic>
      <p:pic>
        <p:nvPicPr>
          <p:cNvPr id="10" name="Picture 9" descr="time_linear_linear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57200"/>
            <a:ext cx="4572000" cy="3429000"/>
          </a:xfrm>
          <a:prstGeom prst="rect">
            <a:avLst/>
          </a:prstGeom>
        </p:spPr>
      </p:pic>
      <p:pic>
        <p:nvPicPr>
          <p:cNvPr id="5" name="Picture 4" descr="efficiency_log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4572000" cy="3429000"/>
          </a:xfrm>
          <a:prstGeom prst="rect">
            <a:avLst/>
          </a:prstGeom>
        </p:spPr>
      </p:pic>
      <p:pic>
        <p:nvPicPr>
          <p:cNvPr id="6" name="Picture 5" descr="efficiency_linear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95400" y="1143000"/>
            <a:ext cx="1602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O(</a:t>
            </a:r>
            <a:r>
              <a:rPr lang="en-US" i="1" dirty="0" smtClean="0"/>
              <a:t>n</a:t>
            </a:r>
            <a:r>
              <a:rPr lang="en-US" dirty="0" smtClean="0"/>
              <a:t>/</a:t>
            </a:r>
            <a:r>
              <a:rPr lang="en-US" i="1" dirty="0" smtClean="0"/>
              <a:t>p</a:t>
            </a:r>
            <a:r>
              <a:rPr lang="en-US" dirty="0" smtClean="0"/>
              <a:t> + log </a:t>
            </a:r>
            <a:r>
              <a:rPr lang="en-US" i="1" dirty="0" smtClean="0"/>
              <a:t>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0" y="1143000"/>
            <a:ext cx="1230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O(</a:t>
            </a:r>
            <a:r>
              <a:rPr lang="en-US" i="1" dirty="0" smtClean="0"/>
              <a:t>n</a:t>
            </a:r>
            <a:r>
              <a:rPr lang="en-US" dirty="0" smtClean="0"/>
              <a:t>/</a:t>
            </a:r>
            <a:r>
              <a:rPr lang="en-US" i="1" dirty="0" smtClean="0"/>
              <a:t>p</a:t>
            </a:r>
            <a:r>
              <a:rPr lang="en-US" dirty="0" smtClean="0"/>
              <a:t> + </a:t>
            </a:r>
            <a:r>
              <a:rPr lang="en-US" i="1" dirty="0" smtClean="0"/>
              <a:t>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90800" y="4128532"/>
            <a:ext cx="1602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O(</a:t>
            </a:r>
            <a:r>
              <a:rPr lang="en-US" i="1" dirty="0" smtClean="0"/>
              <a:t>n</a:t>
            </a:r>
            <a:r>
              <a:rPr lang="en-US" dirty="0" smtClean="0"/>
              <a:t>/</a:t>
            </a:r>
            <a:r>
              <a:rPr lang="en-US" i="1" dirty="0" smtClean="0"/>
              <a:t>p</a:t>
            </a:r>
            <a:r>
              <a:rPr lang="en-US" dirty="0" smtClean="0"/>
              <a:t> + log </a:t>
            </a:r>
            <a:r>
              <a:rPr lang="en-US" i="1" dirty="0" smtClean="0"/>
              <a:t>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39000" y="4128532"/>
            <a:ext cx="1230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O(</a:t>
            </a:r>
            <a:r>
              <a:rPr lang="en-US" i="1" dirty="0" smtClean="0"/>
              <a:t>n</a:t>
            </a:r>
            <a:r>
              <a:rPr lang="en-US" dirty="0" smtClean="0"/>
              <a:t>/</a:t>
            </a:r>
            <a:r>
              <a:rPr lang="en-US" i="1" dirty="0" smtClean="0"/>
              <a:t>p</a:t>
            </a:r>
            <a:r>
              <a:rPr lang="en-US" dirty="0" smtClean="0"/>
              <a:t> + </a:t>
            </a:r>
            <a:r>
              <a:rPr lang="en-US" i="1" dirty="0" smtClean="0"/>
              <a:t>p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9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715400" y="3244334"/>
            <a:ext cx="3713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[This Slide Left Intentionally Blank]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91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Unifying Strong and Weak Scaling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00" y="2921000"/>
            <a:ext cx="61595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33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Unifying Strong and Weak Scaling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0" y="2032000"/>
            <a:ext cx="49403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6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Parallel Algorithm Speedup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0200" y="2876550"/>
            <a:ext cx="3403600" cy="1104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5000" y="2048470"/>
            <a:ext cx="287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1"/>
                </a:solidFill>
              </a:rPr>
              <a:t>Serial time for large problem sizes</a:t>
            </a:r>
          </a:p>
          <a:p>
            <a:pPr algn="ctr"/>
            <a:r>
              <a:rPr lang="en-US" sz="1400" dirty="0" smtClean="0">
                <a:solidFill>
                  <a:schemeClr val="accent1"/>
                </a:solidFill>
              </a:rPr>
              <a:t>Cannot be measured in practice</a:t>
            </a:r>
            <a:endParaRPr lang="en-US" sz="1400" dirty="0">
              <a:solidFill>
                <a:schemeClr val="accent1"/>
              </a:solidFill>
            </a:endParaRPr>
          </a:p>
        </p:txBody>
      </p:sp>
      <p:pic>
        <p:nvPicPr>
          <p:cNvPr id="6" name="Picture 5" descr="2000px-Achtu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638" y="2935224"/>
            <a:ext cx="914400" cy="8016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820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Unifying Strong and Weak Scaling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800" y="2895600"/>
            <a:ext cx="36957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1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 Across Data Scales</a:t>
            </a:r>
            <a:endParaRPr lang="en-US" dirty="0"/>
          </a:p>
        </p:txBody>
      </p:sp>
      <p:pic>
        <p:nvPicPr>
          <p:cNvPr id="4" name="Picture 3" descr="combined_efficienc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91675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5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Unifying Rate Across Data Scales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800" y="1295400"/>
            <a:ext cx="36957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67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Unifying Rate Across Data Scales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800" y="1295400"/>
            <a:ext cx="3695700" cy="106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4300" y="3200400"/>
            <a:ext cx="3835400" cy="1092200"/>
          </a:xfrm>
          <a:prstGeom prst="rect">
            <a:avLst/>
          </a:prstGeom>
        </p:spPr>
      </p:pic>
      <p:sp>
        <p:nvSpPr>
          <p:cNvPr id="6" name="Lightning Bolt 5"/>
          <p:cNvSpPr/>
          <p:nvPr/>
        </p:nvSpPr>
        <p:spPr>
          <a:xfrm>
            <a:off x="4038600" y="2362200"/>
            <a:ext cx="838200" cy="838200"/>
          </a:xfrm>
          <a:prstGeom prst="lightningBol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08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Unifying Rate Across Data Scales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800" y="1295400"/>
            <a:ext cx="3695700" cy="106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4300" y="3200400"/>
            <a:ext cx="3835400" cy="1092200"/>
          </a:xfrm>
          <a:prstGeom prst="rect">
            <a:avLst/>
          </a:prstGeom>
        </p:spPr>
      </p:pic>
      <p:sp>
        <p:nvSpPr>
          <p:cNvPr id="6" name="Lightning Bolt 5"/>
          <p:cNvSpPr/>
          <p:nvPr/>
        </p:nvSpPr>
        <p:spPr>
          <a:xfrm>
            <a:off x="4038600" y="2362200"/>
            <a:ext cx="838200" cy="838200"/>
          </a:xfrm>
          <a:prstGeom prst="lightningBol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0200" y="4991100"/>
            <a:ext cx="3403600" cy="952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58000" y="3352800"/>
            <a:ext cx="1479550" cy="23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6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 Across Data Scales</a:t>
            </a:r>
            <a:endParaRPr lang="en-US" dirty="0"/>
          </a:p>
        </p:txBody>
      </p:sp>
      <p:pic>
        <p:nvPicPr>
          <p:cNvPr id="4" name="Picture 3" descr="combined_rat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91675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75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 1: Gordon Bell Finalist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91675"/>
            <a:ext cx="4114800" cy="5790125"/>
          </a:xfrm>
        </p:spPr>
        <p:txBody>
          <a:bodyPr/>
          <a:lstStyle/>
          <a:p>
            <a:r>
              <a:rPr lang="en-US" dirty="0" smtClean="0"/>
              <a:t>Measurements of HACC code performance</a:t>
            </a:r>
          </a:p>
          <a:p>
            <a:r>
              <a:rPr lang="en-US" dirty="0" smtClean="0"/>
              <a:t>Excellent Scalability</a:t>
            </a:r>
          </a:p>
          <a:p>
            <a:r>
              <a:rPr lang="en-US" dirty="0" smtClean="0"/>
              <a:t>Measurements across many scales</a:t>
            </a:r>
          </a:p>
          <a:p>
            <a:r>
              <a:rPr lang="en-US" dirty="0" smtClean="0"/>
              <a:t>Lots of data provided in paper</a:t>
            </a:r>
            <a:endParaRPr lang="en-US" dirty="0"/>
          </a:p>
        </p:txBody>
      </p:sp>
      <p:pic>
        <p:nvPicPr>
          <p:cNvPr id="7" name="Picture 6" descr="Screen Shot 2015-06-08 at 3.05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928" y="991675"/>
            <a:ext cx="4238661" cy="5485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4348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 1: Gordon Bell Finalist</a:t>
            </a:r>
          </a:p>
        </p:txBody>
      </p:sp>
      <p:pic>
        <p:nvPicPr>
          <p:cNvPr id="4" name="Picture 3" descr="HabibTim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43000"/>
            <a:ext cx="7315200" cy="531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58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 1: Gordon Bell Finalist</a:t>
            </a:r>
          </a:p>
        </p:txBody>
      </p:sp>
      <p:pic>
        <p:nvPicPr>
          <p:cNvPr id="4" name="Picture 3" descr="HabibTimePerParticl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43000"/>
            <a:ext cx="7315200" cy="539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78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 1: Gordon Bell Finalist</a:t>
            </a:r>
          </a:p>
        </p:txBody>
      </p:sp>
      <p:pic>
        <p:nvPicPr>
          <p:cNvPr id="3" name="Picture 2" descr="HabibRat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53885"/>
            <a:ext cx="7315200" cy="531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34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50" y="2876550"/>
            <a:ext cx="34417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22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 1: Gordon Bell Finalist</a:t>
            </a:r>
          </a:p>
        </p:txBody>
      </p:sp>
      <p:pic>
        <p:nvPicPr>
          <p:cNvPr id="3" name="Picture 2" descr="HabibEfficienc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192" y="1158421"/>
            <a:ext cx="676161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74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 1: Gordon Bell Finalist</a:t>
            </a:r>
          </a:p>
        </p:txBody>
      </p:sp>
      <p:pic>
        <p:nvPicPr>
          <p:cNvPr id="3" name="Picture 2" descr="HabibTim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62" y="991675"/>
            <a:ext cx="3777521" cy="2743200"/>
          </a:xfrm>
          <a:prstGeom prst="rect">
            <a:avLst/>
          </a:prstGeom>
        </p:spPr>
      </p:pic>
      <p:pic>
        <p:nvPicPr>
          <p:cNvPr id="4" name="Picture 3" descr="HabibTimePerParticl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445" y="991675"/>
            <a:ext cx="3716594" cy="2743200"/>
          </a:xfrm>
          <a:prstGeom prst="rect">
            <a:avLst/>
          </a:prstGeom>
        </p:spPr>
      </p:pic>
      <p:pic>
        <p:nvPicPr>
          <p:cNvPr id="5" name="Picture 4" descr="HabibR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91" y="3886200"/>
            <a:ext cx="3777518" cy="2743200"/>
          </a:xfrm>
          <a:prstGeom prst="rect">
            <a:avLst/>
          </a:prstGeom>
        </p:spPr>
      </p:pic>
      <p:pic>
        <p:nvPicPr>
          <p:cNvPr id="6" name="Picture 5" descr="HabibEfficiency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300" y="3886200"/>
            <a:ext cx="338080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40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 2: Imperfect Scaling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1675"/>
            <a:ext cx="4114800" cy="5790125"/>
          </a:xfrm>
        </p:spPr>
        <p:txBody>
          <a:bodyPr/>
          <a:lstStyle/>
          <a:p>
            <a:r>
              <a:rPr lang="en-US" dirty="0" smtClean="0"/>
              <a:t>Measures visualization algorithm</a:t>
            </a:r>
          </a:p>
          <a:p>
            <a:r>
              <a:rPr lang="en-US" dirty="0" smtClean="0"/>
              <a:t>A high communication overhead severely limits scalability</a:t>
            </a:r>
            <a:endParaRPr lang="en-US" dirty="0"/>
          </a:p>
        </p:txBody>
      </p:sp>
      <p:pic>
        <p:nvPicPr>
          <p:cNvPr id="4" name="Picture 3" descr="Screen Shot 2015-06-08 at 4.28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795" y="990600"/>
            <a:ext cx="4291008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7438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 2: Imperfect Scaling</a:t>
            </a:r>
            <a:endParaRPr lang="en-US" dirty="0"/>
          </a:p>
        </p:txBody>
      </p:sp>
      <p:pic>
        <p:nvPicPr>
          <p:cNvPr id="3" name="Picture 2" descr="OldfieldTimeLinea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1943463"/>
            <a:ext cx="4206240" cy="3037840"/>
          </a:xfrm>
          <a:prstGeom prst="rect">
            <a:avLst/>
          </a:prstGeom>
        </p:spPr>
      </p:pic>
      <p:pic>
        <p:nvPicPr>
          <p:cNvPr id="5" name="Picture 4" descr="OldfieldTimeLog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920" y="1876698"/>
            <a:ext cx="4206240" cy="310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 2: Imperfect Scaling</a:t>
            </a:r>
            <a:endParaRPr lang="en-US" dirty="0"/>
          </a:p>
        </p:txBody>
      </p:sp>
      <p:pic>
        <p:nvPicPr>
          <p:cNvPr id="3" name="Picture 2" descr="OldfieldRat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816100"/>
            <a:ext cx="4267200" cy="3225800"/>
          </a:xfrm>
          <a:prstGeom prst="rect">
            <a:avLst/>
          </a:prstGeom>
        </p:spPr>
      </p:pic>
      <p:pic>
        <p:nvPicPr>
          <p:cNvPr id="4" name="Picture 3" descr="OldfieldEfficiency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00" y="1854200"/>
            <a:ext cx="4267200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8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 2: Imperfect Scaling</a:t>
            </a:r>
            <a:endParaRPr lang="en-US" dirty="0"/>
          </a:p>
        </p:txBody>
      </p:sp>
      <p:pic>
        <p:nvPicPr>
          <p:cNvPr id="3" name="Picture 2" descr="OldfieldTimeLinea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43" y="990600"/>
            <a:ext cx="3798277" cy="2743200"/>
          </a:xfrm>
          <a:prstGeom prst="rect">
            <a:avLst/>
          </a:prstGeom>
        </p:spPr>
      </p:pic>
      <p:pic>
        <p:nvPicPr>
          <p:cNvPr id="4" name="Picture 3" descr="OldfieldTimeLog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363" y="923835"/>
            <a:ext cx="3716594" cy="2743200"/>
          </a:xfrm>
          <a:prstGeom prst="rect">
            <a:avLst/>
          </a:prstGeom>
        </p:spPr>
      </p:pic>
      <p:pic>
        <p:nvPicPr>
          <p:cNvPr id="5" name="Picture 4" descr="OldfieldRa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35" y="3886200"/>
            <a:ext cx="3628800" cy="2743200"/>
          </a:xfrm>
          <a:prstGeom prst="rect">
            <a:avLst/>
          </a:prstGeom>
        </p:spPr>
      </p:pic>
      <p:pic>
        <p:nvPicPr>
          <p:cNvPr id="6" name="Picture 5" descr="OldfieldEfficiency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870" y="3924300"/>
            <a:ext cx="3716594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Do not rely on running time </a:t>
            </a:r>
            <a:r>
              <a:rPr lang="en-US" dirty="0"/>
              <a:t>for performance analysis. Instead </a:t>
            </a:r>
            <a:r>
              <a:rPr lang="en-US" dirty="0" smtClean="0"/>
              <a:t>use rate</a:t>
            </a:r>
            <a:r>
              <a:rPr lang="en-US" dirty="0"/>
              <a:t>, efficiency, or both</a:t>
            </a:r>
            <a:r>
              <a:rPr lang="en-US" dirty="0" smtClean="0"/>
              <a:t>.</a:t>
            </a:r>
          </a:p>
          <a:p>
            <a:r>
              <a:rPr lang="en-US" b="1" dirty="0"/>
              <a:t>Avoid using log-log scaling </a:t>
            </a:r>
            <a:r>
              <a:rPr lang="en-US" dirty="0"/>
              <a:t>on plot axes, which hides </a:t>
            </a:r>
            <a:r>
              <a:rPr lang="en-US" dirty="0" smtClean="0"/>
              <a:t>major </a:t>
            </a:r>
            <a:r>
              <a:rPr lang="en-US" dirty="0"/>
              <a:t>inefficiencies. If necessary, repeat linear plots at different scales</a:t>
            </a:r>
            <a:r>
              <a:rPr lang="en-US" dirty="0" smtClean="0"/>
              <a:t>.</a:t>
            </a:r>
          </a:p>
          <a:p>
            <a:r>
              <a:rPr lang="en-US" dirty="0"/>
              <a:t>Rather than </a:t>
            </a:r>
            <a:r>
              <a:rPr lang="en-US" dirty="0" smtClean="0"/>
              <a:t>performing them separately, </a:t>
            </a:r>
            <a:r>
              <a:rPr lang="en-US" b="1" dirty="0" smtClean="0"/>
              <a:t>incorporate </a:t>
            </a:r>
            <a:r>
              <a:rPr lang="en-US" b="1" dirty="0"/>
              <a:t>weak and strong scaling studies</a:t>
            </a:r>
            <a:r>
              <a:rPr lang="en-US" b="1" dirty="0" smtClean="0"/>
              <a:t> in </a:t>
            </a:r>
            <a:r>
              <a:rPr lang="en-US" b="1" dirty="0"/>
              <a:t>one</a:t>
            </a:r>
            <a:r>
              <a:rPr lang="en-US" dirty="0"/>
              <a:t>. Perform several strong scaling studies </a:t>
            </a:r>
            <a:r>
              <a:rPr lang="en-US" dirty="0" smtClean="0"/>
              <a:t>at different </a:t>
            </a:r>
            <a:r>
              <a:rPr lang="en-US" dirty="0"/>
              <a:t>scales of data size. Then find an overall minimal </a:t>
            </a:r>
            <a:r>
              <a:rPr lang="en-US" dirty="0" smtClean="0"/>
              <a:t>practical </a:t>
            </a:r>
            <a:r>
              <a:rPr lang="en-US" dirty="0"/>
              <a:t>cost per unit and plot all the measurements together as demonstrated </a:t>
            </a:r>
            <a:r>
              <a:rPr lang="en-US" dirty="0" smtClean="0"/>
              <a:t>in </a:t>
            </a:r>
            <a:r>
              <a:rPr lang="en-US" dirty="0"/>
              <a:t>the figures in this paper.</a:t>
            </a:r>
          </a:p>
        </p:txBody>
      </p:sp>
    </p:spTree>
    <p:extLst>
      <p:ext uri="{BB962C8B-B14F-4D97-AF65-F5344CB8AC3E}">
        <p14:creationId xmlns:p14="http://schemas.microsoft.com/office/powerpoint/2010/main" val="342126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material is based in part upon work supported by the U.S. </a:t>
            </a:r>
            <a:r>
              <a:rPr lang="en-US" dirty="0" smtClean="0"/>
              <a:t>Department of </a:t>
            </a:r>
            <a:r>
              <a:rPr lang="en-US" dirty="0"/>
              <a:t>Energy, Office of Science, Office of Advanced Scientific </a:t>
            </a:r>
            <a:r>
              <a:rPr lang="en-US" dirty="0" smtClean="0"/>
              <a:t>Computing Research</a:t>
            </a:r>
            <a:r>
              <a:rPr lang="en-US" dirty="0"/>
              <a:t>, Scientific Discovery through Advanced Computing (</a:t>
            </a:r>
            <a:r>
              <a:rPr lang="en-US" dirty="0" err="1"/>
              <a:t>SciDAC</a:t>
            </a:r>
            <a:r>
              <a:rPr lang="en-US" dirty="0"/>
              <a:t>) </a:t>
            </a:r>
            <a:r>
              <a:rPr lang="en-US" dirty="0" smtClean="0"/>
              <a:t>program under </a:t>
            </a:r>
            <a:r>
              <a:rPr lang="en-US" dirty="0"/>
              <a:t>Award Number 12-015215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This material is based in part upon work supported by the U.S. Department of Energy, National Nuclear Security Administration, Advanced Simulation and Computing (ASC).</a:t>
            </a:r>
            <a:endParaRPr lang="en-US" dirty="0"/>
          </a:p>
        </p:txBody>
      </p:sp>
      <p:pic>
        <p:nvPicPr>
          <p:cNvPr id="5" name="Picture 4" descr="SDAV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410200"/>
            <a:ext cx="4793319" cy="667424"/>
          </a:xfrm>
          <a:prstGeom prst="rect">
            <a:avLst/>
          </a:prstGeom>
        </p:spPr>
      </p:pic>
      <p:pic>
        <p:nvPicPr>
          <p:cNvPr id="6" name="Picture 9" descr="ASC bl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5026064"/>
            <a:ext cx="1027347" cy="105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181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50" y="2876550"/>
            <a:ext cx="5905500" cy="1104900"/>
          </a:xfrm>
          <a:prstGeom prst="rect">
            <a:avLst/>
          </a:prstGeom>
        </p:spPr>
      </p:pic>
      <p:pic>
        <p:nvPicPr>
          <p:cNvPr id="4" name="Picture 3" descr="2000px-Achtu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133600"/>
            <a:ext cx="914400" cy="8016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529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Karp-</a:t>
            </a:r>
            <a:r>
              <a:rPr lang="en-US" dirty="0" err="1" smtClean="0"/>
              <a:t>Flatt</a:t>
            </a:r>
            <a:r>
              <a:rPr lang="en-US" dirty="0" smtClean="0"/>
              <a:t> Metric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3500" y="2736850"/>
            <a:ext cx="3937000" cy="1384300"/>
          </a:xfrm>
          <a:prstGeom prst="rect">
            <a:avLst/>
          </a:prstGeom>
        </p:spPr>
      </p:pic>
      <p:pic>
        <p:nvPicPr>
          <p:cNvPr id="5" name="Picture 4" descr="2000px-Achtu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680277"/>
            <a:ext cx="506376" cy="4439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110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Isoefficiency</a:t>
            </a:r>
            <a:r>
              <a:rPr lang="en-US" dirty="0" smtClean="0"/>
              <a:t> Metric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550" y="2921000"/>
            <a:ext cx="4914900" cy="1016000"/>
          </a:xfrm>
          <a:prstGeom prst="rect">
            <a:avLst/>
          </a:prstGeom>
        </p:spPr>
      </p:pic>
      <p:pic>
        <p:nvPicPr>
          <p:cNvPr id="5" name="Picture 4" descr="2000px-Achtu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362200"/>
            <a:ext cx="914400" cy="8016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824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Measuring Scalability in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Strong Scaling: Behavior as processing elements are increased and problem size held constant.</a:t>
            </a:r>
          </a:p>
          <a:p>
            <a:pPr lvl="1"/>
            <a:r>
              <a:rPr lang="en-US" dirty="0" smtClean="0"/>
              <a:t>Per Amdahl’s Law, strong scaling always has its limits.</a:t>
            </a:r>
          </a:p>
          <a:p>
            <a:endParaRPr lang="en-US" dirty="0" smtClean="0"/>
          </a:p>
          <a:p>
            <a:r>
              <a:rPr lang="en-US" dirty="0" smtClean="0"/>
              <a:t>Weak Scaling: Behavior as processing elements and job size are increased proportionally.</a:t>
            </a:r>
          </a:p>
          <a:p>
            <a:pPr lvl="1"/>
            <a:r>
              <a:rPr lang="en-US" dirty="0" smtClean="0"/>
              <a:t>Per Gustafson-</a:t>
            </a:r>
            <a:r>
              <a:rPr lang="en-US" dirty="0" err="1" smtClean="0"/>
              <a:t>Barsis</a:t>
            </a:r>
            <a:r>
              <a:rPr lang="en-US" dirty="0" smtClean="0"/>
              <a:t> Law, weak scaling can possibly be increased indefinitely.</a:t>
            </a:r>
          </a:p>
          <a:p>
            <a:endParaRPr lang="en-US" dirty="0" smtClean="0"/>
          </a:p>
          <a:p>
            <a:r>
              <a:rPr lang="en-US" dirty="0" smtClean="0"/>
              <a:t>Scaling is often demonstrated with absolute run time over different scales.</a:t>
            </a:r>
          </a:p>
        </p:txBody>
      </p:sp>
    </p:spTree>
    <p:extLst>
      <p:ext uri="{BB962C8B-B14F-4D97-AF65-F5344CB8AC3E}">
        <p14:creationId xmlns:p14="http://schemas.microsoft.com/office/powerpoint/2010/main" val="374978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Demonstrating Strong Scaling</a:t>
            </a:r>
            <a:endParaRPr lang="en-US" dirty="0"/>
          </a:p>
        </p:txBody>
      </p:sp>
      <p:pic>
        <p:nvPicPr>
          <p:cNvPr id="4" name="Picture 3" descr="time_linear_perfec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906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2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andia_CorpPresentation_Template1">
  <a:themeElements>
    <a:clrScheme name="Sandia Brand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103160"/>
      </a:accent5>
      <a:accent6>
        <a:srgbClr val="730E00"/>
      </a:accent6>
      <a:hlink>
        <a:srgbClr val="37A6D2"/>
      </a:hlink>
      <a:folHlink>
        <a:srgbClr val="B71A2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Sandia_CorpPresentation_Template1.thmx</Template>
  <TotalTime>11564</TotalTime>
  <Words>2626</Words>
  <Application>Microsoft Macintosh PowerPoint</Application>
  <PresentationFormat>On-screen Show (4:3)</PresentationFormat>
  <Paragraphs>213</Paragraphs>
  <Slides>47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Sandia_CorpPresentation_Template1</vt:lpstr>
      <vt:lpstr>Formal Metrics for Large-Scale Parallel Performance</vt:lpstr>
      <vt:lpstr>Parallel Algorithm Speedup</vt:lpstr>
      <vt:lpstr>Parallel Algorithm Speedup</vt:lpstr>
      <vt:lpstr>Efficiency</vt:lpstr>
      <vt:lpstr>Efficiency</vt:lpstr>
      <vt:lpstr>Karp-Flatt Metric</vt:lpstr>
      <vt:lpstr>Isoefficiency Metric</vt:lpstr>
      <vt:lpstr>Measuring Scalability in Practice</vt:lpstr>
      <vt:lpstr>Demonstrating Strong Scaling</vt:lpstr>
      <vt:lpstr>Measuring Strong Scaling</vt:lpstr>
      <vt:lpstr>Strong Scaling with Log Axes</vt:lpstr>
      <vt:lpstr>Measuring Strong Scaling with Log</vt:lpstr>
      <vt:lpstr>Scaling with More Visual Precision</vt:lpstr>
      <vt:lpstr>Rate</vt:lpstr>
      <vt:lpstr>Why Use Rate?</vt:lpstr>
      <vt:lpstr>Why Use Rate?</vt:lpstr>
      <vt:lpstr>Why Use Rate?</vt:lpstr>
      <vt:lpstr>Why Use Rate?</vt:lpstr>
      <vt:lpstr>Scaling with Rate</vt:lpstr>
      <vt:lpstr>Measuring Scaling with Rate</vt:lpstr>
      <vt:lpstr>Measuring Scaling with Rate</vt:lpstr>
      <vt:lpstr>Efficiency</vt:lpstr>
      <vt:lpstr>Measuring Efficiency from Cost</vt:lpstr>
      <vt:lpstr>Measuring Efficiency from Cost</vt:lpstr>
      <vt:lpstr>Scaling with Efficiency</vt:lpstr>
      <vt:lpstr>Measuring Scaling with Efficiency</vt:lpstr>
      <vt:lpstr>PowerPoint Presentation</vt:lpstr>
      <vt:lpstr>Unifying Strong and Weak Scaling</vt:lpstr>
      <vt:lpstr>Unifying Strong and Weak Scaling</vt:lpstr>
      <vt:lpstr>Unifying Strong and Weak Scaling</vt:lpstr>
      <vt:lpstr>Efficiency Across Data Scales</vt:lpstr>
      <vt:lpstr>Unifying Rate Across Data Scales</vt:lpstr>
      <vt:lpstr>Unifying Rate Across Data Scales</vt:lpstr>
      <vt:lpstr>Unifying Rate Across Data Scales</vt:lpstr>
      <vt:lpstr>Rate Across Data Scales</vt:lpstr>
      <vt:lpstr>Use Case 1: Gordon Bell Finalist</vt:lpstr>
      <vt:lpstr>Use Case 1: Gordon Bell Finalist</vt:lpstr>
      <vt:lpstr>Use Case 1: Gordon Bell Finalist</vt:lpstr>
      <vt:lpstr>Use Case 1: Gordon Bell Finalist</vt:lpstr>
      <vt:lpstr>Use Case 1: Gordon Bell Finalist</vt:lpstr>
      <vt:lpstr>Use Case 1: Gordon Bell Finalist</vt:lpstr>
      <vt:lpstr>Use Case 2: Imperfect Scaling</vt:lpstr>
      <vt:lpstr>Use Case 2: Imperfect Scaling</vt:lpstr>
      <vt:lpstr>Use Case 2: Imperfect Scaling</vt:lpstr>
      <vt:lpstr>Use Case 2: Imperfect Scaling</vt:lpstr>
      <vt:lpstr>Final Recommendations</vt:lpstr>
      <vt:lpstr>Acknowledgements</vt:lpstr>
    </vt:vector>
  </TitlesOfParts>
  <Company>Sandia National Labs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Vittitow, Michael P</dc:creator>
  <cp:lastModifiedBy>Kenneth Moreland</cp:lastModifiedBy>
  <cp:revision>73</cp:revision>
  <dcterms:created xsi:type="dcterms:W3CDTF">2011-10-03T16:15:05Z</dcterms:created>
  <dcterms:modified xsi:type="dcterms:W3CDTF">2015-07-06T22:10:27Z</dcterms:modified>
</cp:coreProperties>
</file>