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wdp" ContentType="image/vnd.ms-photo"/>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83" r:id="rId1"/>
  </p:sldMasterIdLst>
  <p:notesMasterIdLst>
    <p:notesMasterId r:id="rId45"/>
  </p:notesMasterIdLst>
  <p:handoutMasterIdLst>
    <p:handoutMasterId r:id="rId46"/>
  </p:handoutMasterIdLst>
  <p:sldIdLst>
    <p:sldId id="256" r:id="rId2"/>
    <p:sldId id="257" r:id="rId3"/>
    <p:sldId id="258" r:id="rId4"/>
    <p:sldId id="259" r:id="rId5"/>
    <p:sldId id="262" r:id="rId6"/>
    <p:sldId id="261" r:id="rId7"/>
    <p:sldId id="263" r:id="rId8"/>
    <p:sldId id="264" r:id="rId9"/>
    <p:sldId id="260" r:id="rId10"/>
    <p:sldId id="265" r:id="rId11"/>
    <p:sldId id="269" r:id="rId12"/>
    <p:sldId id="266" r:id="rId13"/>
    <p:sldId id="270" r:id="rId14"/>
    <p:sldId id="271" r:id="rId15"/>
    <p:sldId id="274" r:id="rId16"/>
    <p:sldId id="275" r:id="rId17"/>
    <p:sldId id="277" r:id="rId18"/>
    <p:sldId id="276" r:id="rId19"/>
    <p:sldId id="278" r:id="rId20"/>
    <p:sldId id="279" r:id="rId21"/>
    <p:sldId id="272" r:id="rId22"/>
    <p:sldId id="273" r:id="rId23"/>
    <p:sldId id="280" r:id="rId24"/>
    <p:sldId id="281" r:id="rId25"/>
    <p:sldId id="282" r:id="rId26"/>
    <p:sldId id="283" r:id="rId27"/>
    <p:sldId id="284" r:id="rId28"/>
    <p:sldId id="285" r:id="rId29"/>
    <p:sldId id="286" r:id="rId30"/>
    <p:sldId id="299" r:id="rId31"/>
    <p:sldId id="300" r:id="rId32"/>
    <p:sldId id="287" r:id="rId33"/>
    <p:sldId id="288" r:id="rId34"/>
    <p:sldId id="289" r:id="rId35"/>
    <p:sldId id="290" r:id="rId36"/>
    <p:sldId id="291" r:id="rId37"/>
    <p:sldId id="292" r:id="rId38"/>
    <p:sldId id="293" r:id="rId39"/>
    <p:sldId id="294" r:id="rId40"/>
    <p:sldId id="296" r:id="rId41"/>
    <p:sldId id="297" r:id="rId42"/>
    <p:sldId id="295" r:id="rId43"/>
    <p:sldId id="298" r:id="rId4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08080"/>
    <a:srgbClr val="FF8000"/>
    <a:srgbClr val="8000FF"/>
    <a:srgbClr val="FF6FCF"/>
    <a:srgbClr val="804000"/>
    <a:srgbClr val="0000FF"/>
    <a:srgbClr val="00FF00"/>
    <a:srgbClr val="FFFFFF"/>
    <a:srgbClr val="CCCCCC"/>
    <a:srgbClr val="9999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5123" autoAdjust="0"/>
  </p:normalViewPr>
  <p:slideViewPr>
    <p:cSldViewPr snapToObjects="1">
      <p:cViewPr varScale="1">
        <p:scale>
          <a:sx n="128" d="100"/>
          <a:sy n="128" d="100"/>
        </p:scale>
        <p:origin x="-96" y="-336"/>
      </p:cViewPr>
      <p:guideLst>
        <p:guide orient="horz" pos="2062"/>
        <p:guide orient="horz" pos="1054"/>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46" Type="http://schemas.openxmlformats.org/officeDocument/2006/relationships/handoutMaster" Target="handoutMasters/handoutMaster1.xml"/><Relationship Id="rId47" Type="http://schemas.openxmlformats.org/officeDocument/2006/relationships/printerSettings" Target="printerSettings/printerSettings1.bin"/><Relationship Id="rId48" Type="http://schemas.openxmlformats.org/officeDocument/2006/relationships/presProps" Target="presProps.xml"/><Relationship Id="rId49" Type="http://schemas.openxmlformats.org/officeDocument/2006/relationships/viewProps" Target="viewProp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50" Type="http://schemas.openxmlformats.org/officeDocument/2006/relationships/theme" Target="theme/theme1.xml"/><Relationship Id="rId51"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E02E8FA7-2F4C-5D49-9BA4-AF921E49AE74}" type="datetime1">
              <a:rPr lang="en-US" smtClean="0"/>
              <a:pPr/>
              <a:t>2/10/14</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A4337E74-6FDC-BA4C-B798-CEB3174D958C}" type="slidenum">
              <a:rPr lang="en-US" smtClean="0"/>
              <a:pPr/>
              <a:t>‹#›</a:t>
            </a:fld>
            <a:endParaRPr lang="en-US"/>
          </a:p>
        </p:txBody>
      </p:sp>
    </p:spTree>
    <p:extLst>
      <p:ext uri="{BB962C8B-B14F-4D97-AF65-F5344CB8AC3E}">
        <p14:creationId xmlns:p14="http://schemas.microsoft.com/office/powerpoint/2010/main" val="4224349898"/>
      </p:ext>
    </p:extLst>
  </p:cSld>
  <p:clrMap bg1="lt1" tx1="dk1" bg2="lt2" tx2="dk2" accent1="accent1" accent2="accent2" accent3="accent3" accent4="accent4" accent5="accent5" accent6="accent6" hlink="hlink" folHlink="folHlink"/>
  <p:hf sldNum="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426B0FB-EA67-3A40-825F-8F252A860502}" type="datetime1">
              <a:rPr lang="en-US" smtClean="0"/>
              <a:pPr/>
              <a:t>2/10/14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E2C66A3-1D14-8C46-8C0C-97773EFB716B}" type="slidenum">
              <a:rPr lang="en-US" smtClean="0"/>
              <a:pPr/>
              <a:t>‹#›</a:t>
            </a:fld>
            <a:endParaRPr lang="en-US"/>
          </a:p>
        </p:txBody>
      </p:sp>
    </p:spTree>
    <p:extLst>
      <p:ext uri="{BB962C8B-B14F-4D97-AF65-F5344CB8AC3E}">
        <p14:creationId xmlns:p14="http://schemas.microsoft.com/office/powerpoint/2010/main" val="210733337"/>
      </p:ext>
    </p:extLst>
  </p:cSld>
  <p:clrMap bg1="lt1" tx1="dk1" bg2="lt2" tx2="dk2" accent1="accent1" accent2="accent2" accent3="accent3" accent4="accent4" accent5="accent5" accent6="accent6" hlink="hlink" folHlink="folHlink"/>
  <p:hf sldNum="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dirty="0" smtClean="0"/>
              <a:t>Color space diagrams</a:t>
            </a:r>
          </a:p>
          <a:p>
            <a:pPr marL="171450" indent="-171450">
              <a:buFont typeface="Arial"/>
              <a:buChar char="•"/>
            </a:pPr>
            <a:r>
              <a:rPr lang="en-US" dirty="0" smtClean="0"/>
              <a:t>Additive vs. subtractive color space</a:t>
            </a:r>
            <a:endParaRPr lang="en-US" dirty="0"/>
          </a:p>
        </p:txBody>
      </p:sp>
      <p:sp>
        <p:nvSpPr>
          <p:cNvPr id="4" name="Header Placeholder 3"/>
          <p:cNvSpPr>
            <a:spLocks noGrp="1"/>
          </p:cNvSpPr>
          <p:nvPr>
            <p:ph type="hdr" sz="quarter" idx="10"/>
          </p:nvPr>
        </p:nvSpPr>
        <p:spPr/>
        <p:txBody>
          <a:bodyPr/>
          <a:lstStyle/>
          <a:p>
            <a:endParaRPr lang="en-US"/>
          </a:p>
        </p:txBody>
      </p:sp>
    </p:spTree>
    <p:extLst>
      <p:ext uri="{BB962C8B-B14F-4D97-AF65-F5344CB8AC3E}">
        <p14:creationId xmlns:p14="http://schemas.microsoft.com/office/powerpoint/2010/main" val="14709887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dirty="0" smtClean="0"/>
              <a:t>Randall Munroe, former</a:t>
            </a:r>
            <a:r>
              <a:rPr lang="en-US" baseline="0" dirty="0" smtClean="0"/>
              <a:t> NASA </a:t>
            </a:r>
            <a:r>
              <a:rPr lang="en-US" baseline="0" dirty="0" err="1" smtClean="0"/>
              <a:t>roboticist</a:t>
            </a:r>
            <a:r>
              <a:rPr lang="en-US" baseline="0" dirty="0" smtClean="0"/>
              <a:t> and author of XKCD.</a:t>
            </a:r>
            <a:endParaRPr lang="en-US" dirty="0"/>
          </a:p>
        </p:txBody>
      </p:sp>
      <p:sp>
        <p:nvSpPr>
          <p:cNvPr id="4" name="Header Placeholder 3"/>
          <p:cNvSpPr>
            <a:spLocks noGrp="1"/>
          </p:cNvSpPr>
          <p:nvPr>
            <p:ph type="hdr" sz="quarter" idx="10"/>
          </p:nvPr>
        </p:nvSpPr>
        <p:spPr/>
        <p:txBody>
          <a:bodyPr/>
          <a:lstStyle/>
          <a:p>
            <a:endParaRPr lang="en-US"/>
          </a:p>
        </p:txBody>
      </p:sp>
    </p:spTree>
    <p:extLst>
      <p:ext uri="{BB962C8B-B14F-4D97-AF65-F5344CB8AC3E}">
        <p14:creationId xmlns:p14="http://schemas.microsoft.com/office/powerpoint/2010/main" val="27588247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dirty="0" err="1" smtClean="0"/>
              <a:t>Munsell</a:t>
            </a:r>
            <a:r>
              <a:rPr lang="en-US" dirty="0" smtClean="0"/>
              <a:t> color system</a:t>
            </a:r>
          </a:p>
          <a:p>
            <a:pPr marL="171450" indent="-171450">
              <a:buFont typeface="Arial"/>
              <a:buChar char="•"/>
            </a:pPr>
            <a:r>
              <a:rPr lang="en-US" dirty="0" smtClean="0"/>
              <a:t>Albert </a:t>
            </a:r>
            <a:r>
              <a:rPr lang="en-US" dirty="0" err="1" smtClean="0"/>
              <a:t>Munsell</a:t>
            </a:r>
            <a:r>
              <a:rPr lang="en-US" dirty="0" smtClean="0"/>
              <a:t>, 1905</a:t>
            </a:r>
          </a:p>
          <a:p>
            <a:pPr marL="171450" indent="-171450">
              <a:buFont typeface="Arial"/>
              <a:buChar char="•"/>
            </a:pPr>
            <a:r>
              <a:rPr lang="en-US" dirty="0" smtClean="0"/>
              <a:t>A</a:t>
            </a:r>
            <a:r>
              <a:rPr lang="en-US" baseline="0" dirty="0" smtClean="0"/>
              <a:t> perceptual color space</a:t>
            </a:r>
          </a:p>
          <a:p>
            <a:pPr marL="628650" lvl="1" indent="-171450">
              <a:buFont typeface="Arial"/>
              <a:buChar char="•"/>
            </a:pPr>
            <a:r>
              <a:rPr lang="en-US" baseline="0" dirty="0" smtClean="0"/>
              <a:t>Designed such that the Euclidean distance between two colors is proportional to the perceptual difference.</a:t>
            </a:r>
            <a:endParaRPr lang="en-US" dirty="0"/>
          </a:p>
        </p:txBody>
      </p:sp>
      <p:sp>
        <p:nvSpPr>
          <p:cNvPr id="4" name="Header Placeholder 3"/>
          <p:cNvSpPr>
            <a:spLocks noGrp="1"/>
          </p:cNvSpPr>
          <p:nvPr>
            <p:ph type="hdr" sz="quarter" idx="10"/>
          </p:nvPr>
        </p:nvSpPr>
        <p:spPr/>
        <p:txBody>
          <a:bodyPr/>
          <a:lstStyle/>
          <a:p>
            <a:endParaRPr lang="en-US"/>
          </a:p>
        </p:txBody>
      </p:sp>
    </p:spTree>
    <p:extLst>
      <p:ext uri="{BB962C8B-B14F-4D97-AF65-F5344CB8AC3E}">
        <p14:creationId xmlns:p14="http://schemas.microsoft.com/office/powerpoint/2010/main" val="34749531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dirty="0" smtClean="0"/>
              <a:t>Many perceptual spaces designed since </a:t>
            </a:r>
            <a:r>
              <a:rPr lang="en-US" dirty="0" err="1" smtClean="0"/>
              <a:t>Munsell</a:t>
            </a:r>
            <a:r>
              <a:rPr lang="en-US" dirty="0" smtClean="0"/>
              <a:t> using further perceptual studies</a:t>
            </a:r>
            <a:r>
              <a:rPr lang="en-US" baseline="0" dirty="0" smtClean="0"/>
              <a:t> and better understanding of the physics and physiology</a:t>
            </a:r>
          </a:p>
          <a:p>
            <a:pPr marL="628650" lvl="1" indent="-171450">
              <a:buFont typeface="Arial"/>
              <a:buChar char="•"/>
            </a:pPr>
            <a:r>
              <a:rPr lang="en-US" baseline="0" dirty="0" smtClean="0"/>
              <a:t>Pretty similar to </a:t>
            </a:r>
            <a:r>
              <a:rPr lang="en-US" baseline="0" dirty="0" err="1" smtClean="0"/>
              <a:t>Munsell’s</a:t>
            </a:r>
            <a:r>
              <a:rPr lang="en-US" baseline="0" dirty="0" smtClean="0"/>
              <a:t> original design</a:t>
            </a:r>
            <a:endParaRPr lang="en-US" dirty="0" smtClean="0"/>
          </a:p>
          <a:p>
            <a:pPr marL="171450" indent="-171450">
              <a:buFont typeface="Arial"/>
              <a:buChar char="•"/>
            </a:pPr>
            <a:r>
              <a:rPr lang="en-US" dirty="0" smtClean="0"/>
              <a:t>This the CIE Lab</a:t>
            </a:r>
            <a:r>
              <a:rPr lang="en-US" baseline="0" dirty="0" smtClean="0"/>
              <a:t> space designed in 1976 is often used today</a:t>
            </a:r>
          </a:p>
          <a:p>
            <a:pPr marL="628650" lvl="1" indent="-171450">
              <a:buFont typeface="Arial"/>
              <a:buChar char="•"/>
            </a:pPr>
            <a:r>
              <a:rPr lang="en-US" baseline="0" dirty="0" smtClean="0"/>
              <a:t>Note that the cube color </a:t>
            </a:r>
            <a:r>
              <a:rPr lang="en-US" baseline="0" dirty="0" err="1" smtClean="0"/>
              <a:t>gamuts</a:t>
            </a:r>
            <a:r>
              <a:rPr lang="en-US" baseline="0" dirty="0" smtClean="0"/>
              <a:t> we saw earlier are now squashed and deformed in weird ways</a:t>
            </a:r>
          </a:p>
          <a:p>
            <a:pPr marL="171450" lvl="0" indent="-171450">
              <a:buFont typeface="Arial"/>
              <a:buChar char="•"/>
            </a:pPr>
            <a:r>
              <a:rPr lang="en-US" baseline="0" dirty="0" smtClean="0"/>
              <a:t>If you are representing numbers as colors, it is better to work in a perceptual color space so that the “difference” in colors is representative of the difference of the numbers</a:t>
            </a:r>
            <a:endParaRPr lang="en-US" dirty="0"/>
          </a:p>
        </p:txBody>
      </p:sp>
      <p:sp>
        <p:nvSpPr>
          <p:cNvPr id="4" name="Header Placeholder 3"/>
          <p:cNvSpPr>
            <a:spLocks noGrp="1"/>
          </p:cNvSpPr>
          <p:nvPr>
            <p:ph type="hdr" sz="quarter" idx="10"/>
          </p:nvPr>
        </p:nvSpPr>
        <p:spPr/>
        <p:txBody>
          <a:bodyPr/>
          <a:lstStyle/>
          <a:p>
            <a:endParaRPr lang="en-US"/>
          </a:p>
        </p:txBody>
      </p:sp>
    </p:spTree>
    <p:extLst>
      <p:ext uri="{BB962C8B-B14F-4D97-AF65-F5344CB8AC3E}">
        <p14:creationId xmlns:p14="http://schemas.microsoft.com/office/powerpoint/2010/main" val="26523588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dirty="0" smtClean="0"/>
              <a:t>CIE Lab is based on color-opponent theory,</a:t>
            </a:r>
            <a:r>
              <a:rPr lang="en-US" baseline="0" dirty="0" smtClean="0"/>
              <a:t> which states that we interpret colors using pairs of antagonistic colors.</a:t>
            </a:r>
          </a:p>
          <a:p>
            <a:pPr marL="628650" lvl="1" indent="-171450">
              <a:buFont typeface="Arial"/>
              <a:buChar char="•"/>
            </a:pPr>
            <a:r>
              <a:rPr lang="en-US" baseline="0" dirty="0" smtClean="0"/>
              <a:t>There are (unsurprisingly) three pairs: black/white, blue/yellow, and red/green</a:t>
            </a:r>
          </a:p>
          <a:p>
            <a:pPr marL="628650" lvl="1" indent="-171450">
              <a:buFont typeface="Arial"/>
              <a:buChar char="•"/>
            </a:pPr>
            <a:r>
              <a:rPr lang="en-US" baseline="0" dirty="0" smtClean="0"/>
              <a:t>These colors are easy to contrast because we never blend these colors; there is no reddish-green or bluish-yellow.</a:t>
            </a:r>
          </a:p>
          <a:p>
            <a:pPr marL="171450" lvl="0" indent="-171450">
              <a:buFont typeface="Arial"/>
              <a:buChar char="•"/>
            </a:pPr>
            <a:endParaRPr lang="en-US" dirty="0"/>
          </a:p>
        </p:txBody>
      </p:sp>
      <p:sp>
        <p:nvSpPr>
          <p:cNvPr id="4" name="Header Placeholder 3"/>
          <p:cNvSpPr>
            <a:spLocks noGrp="1"/>
          </p:cNvSpPr>
          <p:nvPr>
            <p:ph type="hdr" sz="quarter" idx="10"/>
          </p:nvPr>
        </p:nvSpPr>
        <p:spPr/>
        <p:txBody>
          <a:bodyPr/>
          <a:lstStyle/>
          <a:p>
            <a:endParaRPr lang="en-US"/>
          </a:p>
        </p:txBody>
      </p:sp>
    </p:spTree>
    <p:extLst>
      <p:ext uri="{BB962C8B-B14F-4D97-AF65-F5344CB8AC3E}">
        <p14:creationId xmlns:p14="http://schemas.microsoft.com/office/powerpoint/2010/main" val="32829623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dirty="0" smtClean="0"/>
              <a:t>Another</a:t>
            </a:r>
            <a:r>
              <a:rPr lang="en-US" baseline="0" dirty="0" smtClean="0"/>
              <a:t> feature of CIELAB: If we consider the polar coordinates of the space, it represents the perceptually significant features of lightness (how bright it is), hue (the dominant perceived wavelength or rainbow color), and saturation (how dominant the hue is)</a:t>
            </a:r>
          </a:p>
          <a:p>
            <a:pPr marL="171450" indent="-171450">
              <a:buFont typeface="Arial"/>
              <a:buChar char="•"/>
            </a:pPr>
            <a:r>
              <a:rPr lang="en-US" baseline="0" dirty="0" smtClean="0"/>
              <a:t>Full saturation means the color represents a single wavelength (rainbow color)</a:t>
            </a:r>
          </a:p>
          <a:p>
            <a:pPr marL="171450" indent="-171450">
              <a:buFont typeface="Arial"/>
              <a:buChar char="•"/>
            </a:pPr>
            <a:r>
              <a:rPr lang="en-US" baseline="0" dirty="0" smtClean="0"/>
              <a:t>No saturation means the color is black, white, or some shade of gray and hue has no meaning</a:t>
            </a:r>
          </a:p>
          <a:p>
            <a:pPr marL="628650" lvl="1" indent="-171450">
              <a:buFont typeface="Arial"/>
              <a:buChar char="•"/>
            </a:pPr>
            <a:r>
              <a:rPr lang="en-US" baseline="0" dirty="0" smtClean="0"/>
              <a:t>Thus, this black/white axis represents a singularity in our visual system</a:t>
            </a:r>
          </a:p>
          <a:p>
            <a:pPr marL="171450" lvl="0" indent="-171450">
              <a:buFont typeface="Arial"/>
              <a:buChar char="•"/>
            </a:pPr>
            <a:r>
              <a:rPr lang="en-US" baseline="0" dirty="0" smtClean="0"/>
              <a:t>Returning to the question, “Is black a color?”</a:t>
            </a:r>
          </a:p>
          <a:p>
            <a:pPr marL="628650" lvl="1" indent="-171450">
              <a:buFont typeface="Arial"/>
              <a:buChar char="•"/>
            </a:pPr>
            <a:r>
              <a:rPr lang="en-US" baseline="0" dirty="0" smtClean="0"/>
              <a:t>Answer: yes.  Black is a fully represented color in any valid color space</a:t>
            </a:r>
          </a:p>
          <a:p>
            <a:pPr marL="628650" lvl="1" indent="-171450">
              <a:buFont typeface="Arial"/>
              <a:buChar char="•"/>
            </a:pPr>
            <a:r>
              <a:rPr lang="en-US" baseline="0" dirty="0" smtClean="0"/>
              <a:t>But it is special in a couple of ways</a:t>
            </a:r>
          </a:p>
          <a:p>
            <a:pPr marL="628650" lvl="1" indent="-171450">
              <a:buFont typeface="Arial"/>
              <a:buChar char="•"/>
            </a:pPr>
            <a:r>
              <a:rPr lang="en-US" baseline="0" dirty="0" smtClean="0"/>
              <a:t>It has no hue, which the word color is often used to describe.  Often when someone says black, white, or gray is not a color, they mean it has no hue or dominant wavelength</a:t>
            </a:r>
          </a:p>
          <a:p>
            <a:pPr marL="628650" lvl="1" indent="-171450">
              <a:buFont typeface="Arial"/>
              <a:buChar char="•"/>
            </a:pPr>
            <a:r>
              <a:rPr lang="en-US" baseline="0" dirty="0" smtClean="0"/>
              <a:t>Black also happens to represent no activation in the visual system (sort of).  But that does not mean this lack of activation is perceived as anything other than a point in the color space</a:t>
            </a:r>
            <a:endParaRPr lang="en-US" dirty="0"/>
          </a:p>
        </p:txBody>
      </p:sp>
      <p:sp>
        <p:nvSpPr>
          <p:cNvPr id="4" name="Header Placeholder 3"/>
          <p:cNvSpPr>
            <a:spLocks noGrp="1"/>
          </p:cNvSpPr>
          <p:nvPr>
            <p:ph type="hdr" sz="quarter" idx="10"/>
          </p:nvPr>
        </p:nvSpPr>
        <p:spPr/>
        <p:txBody>
          <a:bodyPr/>
          <a:lstStyle/>
          <a:p>
            <a:endParaRPr lang="en-US"/>
          </a:p>
        </p:txBody>
      </p:sp>
    </p:spTree>
    <p:extLst>
      <p:ext uri="{BB962C8B-B14F-4D97-AF65-F5344CB8AC3E}">
        <p14:creationId xmlns:p14="http://schemas.microsoft.com/office/powerpoint/2010/main" val="34893651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dirty="0" smtClean="0"/>
              <a:t>You should also be aware that some people are color deficient</a:t>
            </a:r>
          </a:p>
          <a:p>
            <a:pPr marL="628650" lvl="1" indent="-171450">
              <a:buFont typeface="Arial"/>
              <a:buChar char="•"/>
            </a:pPr>
            <a:r>
              <a:rPr lang="en-US" dirty="0" smtClean="0"/>
              <a:t>There</a:t>
            </a:r>
            <a:r>
              <a:rPr lang="en-US" baseline="0" dirty="0" smtClean="0"/>
              <a:t> are several types of color deficiencies, but most times it knocks out the ability to differentiate between the red and green hues.</a:t>
            </a:r>
          </a:p>
          <a:p>
            <a:pPr marL="171450" lvl="0" indent="-171450">
              <a:buFont typeface="Arial"/>
              <a:buChar char="•"/>
            </a:pPr>
            <a:r>
              <a:rPr lang="en-US" baseline="0" dirty="0" smtClean="0"/>
              <a:t>This is the Ishihara test</a:t>
            </a:r>
            <a:endParaRPr lang="en-US" dirty="0"/>
          </a:p>
        </p:txBody>
      </p:sp>
      <p:sp>
        <p:nvSpPr>
          <p:cNvPr id="4" name="Header Placeholder 3"/>
          <p:cNvSpPr>
            <a:spLocks noGrp="1"/>
          </p:cNvSpPr>
          <p:nvPr>
            <p:ph type="hdr" sz="quarter" idx="10"/>
          </p:nvPr>
        </p:nvSpPr>
        <p:spPr/>
        <p:txBody>
          <a:bodyPr/>
          <a:lstStyle/>
          <a:p>
            <a:endParaRPr lang="en-US"/>
          </a:p>
        </p:txBody>
      </p:sp>
    </p:spTree>
    <p:extLst>
      <p:ext uri="{BB962C8B-B14F-4D97-AF65-F5344CB8AC3E}">
        <p14:creationId xmlns:p14="http://schemas.microsoft.com/office/powerpoint/2010/main" val="993990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dirty="0" smtClean="0"/>
              <a:t>Summary, you need some variance</a:t>
            </a:r>
            <a:r>
              <a:rPr lang="en-US" baseline="0" dirty="0" smtClean="0"/>
              <a:t> in luminance to catch high-frequency changes, but you should add some hue or saturation change as well to adjust for bias in the visual system.</a:t>
            </a:r>
            <a:endParaRPr lang="en-US" dirty="0"/>
          </a:p>
        </p:txBody>
      </p:sp>
      <p:sp>
        <p:nvSpPr>
          <p:cNvPr id="4" name="Header Placeholder 3"/>
          <p:cNvSpPr>
            <a:spLocks noGrp="1"/>
          </p:cNvSpPr>
          <p:nvPr>
            <p:ph type="hdr" sz="quarter" idx="10"/>
          </p:nvPr>
        </p:nvSpPr>
        <p:spPr/>
        <p:txBody>
          <a:bodyPr/>
          <a:lstStyle/>
          <a:p>
            <a:endParaRPr lang="en-US"/>
          </a:p>
        </p:txBody>
      </p:sp>
    </p:spTree>
    <p:extLst>
      <p:ext uri="{BB962C8B-B14F-4D97-AF65-F5344CB8AC3E}">
        <p14:creationId xmlns:p14="http://schemas.microsoft.com/office/powerpoint/2010/main" val="33558817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Simulating</a:t>
            </a:r>
            <a:r>
              <a:rPr lang="en-US" baseline="0" dirty="0" smtClean="0"/>
              <a:t> </a:t>
            </a:r>
            <a:r>
              <a:rPr lang="en-US" baseline="0" dirty="0" err="1" smtClean="0"/>
              <a:t>deuteranope</a:t>
            </a:r>
            <a:r>
              <a:rPr lang="en-US" baseline="0" dirty="0" smtClean="0"/>
              <a:t> color deficiency.</a:t>
            </a:r>
            <a:endParaRPr lang="en-US" dirty="0"/>
          </a:p>
        </p:txBody>
      </p:sp>
      <p:sp>
        <p:nvSpPr>
          <p:cNvPr id="4" name="Header Placeholder 3"/>
          <p:cNvSpPr>
            <a:spLocks noGrp="1"/>
          </p:cNvSpPr>
          <p:nvPr>
            <p:ph type="hdr" sz="quarter" idx="10"/>
          </p:nvPr>
        </p:nvSpPr>
        <p:spPr/>
        <p:txBody>
          <a:bodyPr/>
          <a:lstStyle/>
          <a:p>
            <a:endParaRPr lang="en-US"/>
          </a:p>
        </p:txBody>
      </p:sp>
    </p:spTree>
    <p:extLst>
      <p:ext uri="{BB962C8B-B14F-4D97-AF65-F5344CB8AC3E}">
        <p14:creationId xmlns:p14="http://schemas.microsoft.com/office/powerpoint/2010/main" val="422475855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2.png"/><Relationship Id="rId5" Type="http://schemas.openxmlformats.org/officeDocument/2006/relationships/image" Target="../media/image8.png"/><Relationship Id="rId6" Type="http://schemas.openxmlformats.org/officeDocument/2006/relationships/image" Target="../media/image9.png"/><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7.png"/><Relationship Id="rId5" Type="http://schemas.openxmlformats.org/officeDocument/2006/relationships/image" Target="../media/image6.png"/><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6.png"/><Relationship Id="rId5" Type="http://schemas.openxmlformats.org/officeDocument/2006/relationships/image" Target="../media/image11.png"/><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0" y="0"/>
            <a:ext cx="9144000" cy="2514600"/>
          </a:xfrm>
          <a:prstGeom prst="rect">
            <a:avLst/>
          </a:prstGeom>
          <a:solidFill>
            <a:srgbClr val="102E54"/>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pic>
        <p:nvPicPr>
          <p:cNvPr id="10" name="Picture 6" descr="SNL_Stacked_White.png"/>
          <p:cNvPicPr>
            <a:picLocks noChangeAspect="1"/>
          </p:cNvPicPr>
          <p:nvPr/>
        </p:nvPicPr>
        <p:blipFill>
          <a:blip r:embed="rId2"/>
          <a:srcRect/>
          <a:stretch>
            <a:fillRect/>
          </a:stretch>
        </p:blipFill>
        <p:spPr bwMode="auto">
          <a:xfrm>
            <a:off x="6934200" y="1008063"/>
            <a:ext cx="1524000" cy="585787"/>
          </a:xfrm>
          <a:prstGeom prst="rect">
            <a:avLst/>
          </a:prstGeom>
          <a:noFill/>
          <a:ln w="9525">
            <a:noFill/>
            <a:miter lim="800000"/>
            <a:headEnd/>
            <a:tailEnd/>
          </a:ln>
        </p:spPr>
      </p:pic>
      <p:pic>
        <p:nvPicPr>
          <p:cNvPr id="11" name="Picture 7" descr="SNL_Motto.png"/>
          <p:cNvPicPr>
            <a:picLocks noChangeAspect="1"/>
          </p:cNvPicPr>
          <p:nvPr/>
        </p:nvPicPr>
        <p:blipFill>
          <a:blip r:embed="rId3"/>
          <a:srcRect/>
          <a:stretch>
            <a:fillRect/>
          </a:stretch>
        </p:blipFill>
        <p:spPr bwMode="auto">
          <a:xfrm>
            <a:off x="1227138" y="1185863"/>
            <a:ext cx="5394325" cy="304800"/>
          </a:xfrm>
          <a:prstGeom prst="rect">
            <a:avLst/>
          </a:prstGeom>
          <a:noFill/>
          <a:ln w="9525">
            <a:noFill/>
            <a:miter lim="800000"/>
            <a:headEnd/>
            <a:tailEnd/>
          </a:ln>
        </p:spPr>
      </p:pic>
      <p:sp>
        <p:nvSpPr>
          <p:cNvPr id="12" name="Rectangle 11"/>
          <p:cNvSpPr/>
          <p:nvPr/>
        </p:nvSpPr>
        <p:spPr>
          <a:xfrm>
            <a:off x="0" y="6553200"/>
            <a:ext cx="9144000" cy="304800"/>
          </a:xfrm>
          <a:prstGeom prst="rect">
            <a:avLst/>
          </a:prstGeom>
          <a:solidFill>
            <a:srgbClr val="9E8C78"/>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3" name="Rectangle 12"/>
          <p:cNvSpPr/>
          <p:nvPr/>
        </p:nvSpPr>
        <p:spPr>
          <a:xfrm>
            <a:off x="0" y="6451600"/>
            <a:ext cx="9144000" cy="76200"/>
          </a:xfrm>
          <a:prstGeom prst="rect">
            <a:avLst/>
          </a:prstGeom>
          <a:solidFill>
            <a:srgbClr val="8000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7" name="Rectangle 16"/>
          <p:cNvSpPr/>
          <p:nvPr/>
        </p:nvSpPr>
        <p:spPr>
          <a:xfrm>
            <a:off x="0" y="2590800"/>
            <a:ext cx="3768892" cy="1615326"/>
          </a:xfrm>
          <a:prstGeom prst="rect">
            <a:avLst/>
          </a:prstGeom>
          <a:solidFill>
            <a:schemeClr val="bg1">
              <a:lumMod val="75000"/>
              <a:lumOff val="2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solidFill>
                  <a:schemeClr val="bg1">
                    <a:lumMod val="65000"/>
                  </a:schemeClr>
                </a:solidFill>
              </a:rPr>
              <a:t>Photos placed in horizontal position </a:t>
            </a:r>
            <a:br>
              <a:rPr lang="en-US" sz="1400" dirty="0" smtClean="0">
                <a:solidFill>
                  <a:schemeClr val="bg1">
                    <a:lumMod val="65000"/>
                  </a:schemeClr>
                </a:solidFill>
              </a:rPr>
            </a:br>
            <a:r>
              <a:rPr lang="en-US" sz="1400" dirty="0" smtClean="0">
                <a:solidFill>
                  <a:schemeClr val="bg1">
                    <a:lumMod val="65000"/>
                  </a:schemeClr>
                </a:solidFill>
              </a:rPr>
              <a:t>with even amount of white space</a:t>
            </a:r>
            <a:br>
              <a:rPr lang="en-US" sz="1400" dirty="0" smtClean="0">
                <a:solidFill>
                  <a:schemeClr val="bg1">
                    <a:lumMod val="65000"/>
                  </a:schemeClr>
                </a:solidFill>
              </a:rPr>
            </a:br>
            <a:r>
              <a:rPr lang="en-US" sz="1400" dirty="0" smtClean="0">
                <a:solidFill>
                  <a:schemeClr val="bg1">
                    <a:lumMod val="65000"/>
                  </a:schemeClr>
                </a:solidFill>
              </a:rPr>
              <a:t> between photos and header</a:t>
            </a:r>
            <a:endParaRPr lang="en-US" sz="1400" dirty="0">
              <a:solidFill>
                <a:schemeClr val="bg1">
                  <a:lumMod val="65000"/>
                </a:schemeClr>
              </a:solidFill>
            </a:endParaRPr>
          </a:p>
        </p:txBody>
      </p:sp>
      <p:sp>
        <p:nvSpPr>
          <p:cNvPr id="18" name="Rectangle 17"/>
          <p:cNvSpPr/>
          <p:nvPr/>
        </p:nvSpPr>
        <p:spPr>
          <a:xfrm>
            <a:off x="3852060" y="2590800"/>
            <a:ext cx="2286000" cy="1615326"/>
          </a:xfrm>
          <a:prstGeom prst="rect">
            <a:avLst/>
          </a:prstGeom>
          <a:solidFill>
            <a:srgbClr val="40404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p:cNvSpPr/>
          <p:nvPr/>
        </p:nvSpPr>
        <p:spPr>
          <a:xfrm>
            <a:off x="6226864" y="2590800"/>
            <a:ext cx="2917136" cy="1615326"/>
          </a:xfrm>
          <a:prstGeom prst="rect">
            <a:avLst/>
          </a:prstGeom>
          <a:solidFill>
            <a:srgbClr val="40404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457200" y="4260258"/>
            <a:ext cx="8229600" cy="914400"/>
          </a:xfrm>
        </p:spPr>
        <p:txBody>
          <a:bodyPr/>
          <a:lstStyle>
            <a:lvl1pPr algn="r">
              <a:defRPr>
                <a:solidFill>
                  <a:srgbClr val="9D8C78"/>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457200" y="5173652"/>
            <a:ext cx="8228489" cy="846148"/>
          </a:xfrm>
        </p:spPr>
        <p:txBody>
          <a:bodyPr/>
          <a:lstStyle>
            <a:lvl1pPr marL="0" indent="0" algn="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smtClean="0"/>
              <a:t>Click to edit Master subtitle style</a:t>
            </a:r>
            <a:endParaRPr lang="en-US" dirty="0"/>
          </a:p>
        </p:txBody>
      </p:sp>
      <p:sp>
        <p:nvSpPr>
          <p:cNvPr id="33" name="Rectangle 5"/>
          <p:cNvSpPr>
            <a:spLocks noGrp="1" noChangeArrowheads="1"/>
          </p:cNvSpPr>
          <p:nvPr>
            <p:ph type="ftr" sz="quarter" idx="3"/>
          </p:nvPr>
        </p:nvSpPr>
        <p:spPr bwMode="auto">
          <a:xfrm>
            <a:off x="3123405" y="6519332"/>
            <a:ext cx="2895600" cy="284666"/>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FFFFFF"/>
                </a:solidFill>
                <a:latin typeface="Calibri"/>
                <a:cs typeface="Calibri"/>
              </a:defRPr>
            </a:lvl1pPr>
          </a:lstStyle>
          <a:p>
            <a:endParaRPr lang="en-US" dirty="0"/>
          </a:p>
        </p:txBody>
      </p:sp>
      <p:sp>
        <p:nvSpPr>
          <p:cNvPr id="20" name="TextBox 19"/>
          <p:cNvSpPr txBox="1"/>
          <p:nvPr userDrawn="1"/>
        </p:nvSpPr>
        <p:spPr>
          <a:xfrm>
            <a:off x="3124200" y="6172200"/>
            <a:ext cx="5562600" cy="276999"/>
          </a:xfrm>
          <a:prstGeom prst="rect">
            <a:avLst/>
          </a:prstGeom>
          <a:noFill/>
        </p:spPr>
        <p:txBody>
          <a:bodyPr>
            <a:spAutoFit/>
          </a:bodyPr>
          <a:lstStyle/>
          <a:p>
            <a:pPr>
              <a:tabLst>
                <a:tab pos="5376863" algn="r"/>
              </a:tabLst>
            </a:pPr>
            <a:r>
              <a:rPr lang="en-US" sz="600" kern="1200" dirty="0" smtClean="0">
                <a:solidFill>
                  <a:schemeClr val="tx1"/>
                </a:solidFill>
                <a:effectLst/>
                <a:latin typeface="Arial"/>
                <a:ea typeface="+mn-ea"/>
                <a:cs typeface="Arial"/>
              </a:rPr>
              <a:t>Sandia National Laboratories is a multi-program laboratory managed and operated by Sandia Corporation, a wholly owned subsidiary of Lockheed Martin Corporation, for the U.S. Department of Energy’s National Nuclear Security Administration under contract DE-AC04-94AL85000.	SAND NO. 2011-XXXXP</a:t>
            </a:r>
            <a:endParaRPr lang="en-US" sz="600" kern="1200" dirty="0">
              <a:solidFill>
                <a:schemeClr val="tx1"/>
              </a:solidFill>
              <a:effectLst/>
              <a:latin typeface="Arial"/>
              <a:ea typeface="+mn-ea"/>
              <a:cs typeface="Arial"/>
            </a:endParaRPr>
          </a:p>
        </p:txBody>
      </p:sp>
      <p:pic>
        <p:nvPicPr>
          <p:cNvPr id="4" name="Picture 3" descr="New_DOE_Logo_White.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12725" y="6120575"/>
            <a:ext cx="981012" cy="246888"/>
          </a:xfrm>
          <a:prstGeom prst="rect">
            <a:avLst/>
          </a:prstGeom>
        </p:spPr>
      </p:pic>
      <p:pic>
        <p:nvPicPr>
          <p:cNvPr id="5" name="Picture 4" descr="NNSA Logo_White.png"/>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380066" y="6120575"/>
            <a:ext cx="888456" cy="246888"/>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xfrm>
            <a:off x="109274" y="6166934"/>
            <a:ext cx="1490926" cy="284666"/>
          </a:xfrm>
          <a:prstGeom prst="rect">
            <a:avLst/>
          </a:prstGeom>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xfrm>
            <a:off x="8305800" y="6153150"/>
            <a:ext cx="609600" cy="374650"/>
          </a:xfrm>
          <a:prstGeom prst="rect">
            <a:avLst/>
          </a:prstGeom>
          <a:ln/>
        </p:spPr>
        <p:txBody>
          <a:bodyPr/>
          <a:lstStyle>
            <a:lvl1pPr>
              <a:defRPr/>
            </a:lvl1pPr>
          </a:lstStyle>
          <a:p>
            <a:fld id="{A5E55A7B-7854-E145-92D9-B491DF4BAE2D}"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76200" y="991676"/>
            <a:ext cx="4419600" cy="548532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991676"/>
            <a:ext cx="4419600" cy="548532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76200" y="991675"/>
            <a:ext cx="4421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76200" y="1631436"/>
            <a:ext cx="4421188" cy="48455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993019"/>
            <a:ext cx="4422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1632781"/>
            <a:ext cx="4422775" cy="484421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Rectangle 5"/>
          <p:cNvSpPr>
            <a:spLocks noGrp="1" noChangeArrowheads="1"/>
          </p:cNvSpPr>
          <p:nvPr>
            <p:ph type="ftr" sz="quarter" idx="11"/>
          </p:nvPr>
        </p:nvSpPr>
        <p:spPr>
          <a:ln/>
        </p:spPr>
        <p:txBody>
          <a:bodyPr/>
          <a:lstStyle>
            <a:lvl1pPr>
              <a:defRPr/>
            </a:lvl1pPr>
          </a:lstStyle>
          <a:p>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Rectangle 5"/>
          <p:cNvSpPr>
            <a:spLocks noGrp="1" noChangeArrowheads="1"/>
          </p:cNvSpPr>
          <p:nvPr>
            <p:ph type="ftr" sz="quarter" idx="11"/>
          </p:nvPr>
        </p:nvSpPr>
        <p:spPr>
          <a:ln/>
        </p:spPr>
        <p:txBody>
          <a:bodyPr/>
          <a:lstStyle>
            <a:lvl1pPr>
              <a:defRPr/>
            </a:lvl1pPr>
          </a:lstStyle>
          <a:p>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Rectangle 5"/>
          <p:cNvSpPr>
            <a:spLocks noGrp="1" noChangeArrowheads="1"/>
          </p:cNvSpPr>
          <p:nvPr>
            <p:ph type="ftr" sz="quarter" idx="11"/>
          </p:nvPr>
        </p:nvSpPr>
        <p:spPr>
          <a:ln/>
        </p:spPr>
        <p:txBody>
          <a:bodyPr/>
          <a:lstStyle>
            <a:lvl1pPr>
              <a:defRPr/>
            </a:lvl1pPr>
          </a:lstStyle>
          <a:p>
            <a:endParaRPr lang="en-US"/>
          </a:p>
        </p:txBody>
      </p:sp>
      <p:sp>
        <p:nvSpPr>
          <p:cNvPr id="5" name="Rectangle 4"/>
          <p:cNvSpPr/>
          <p:nvPr userDrawn="1"/>
        </p:nvSpPr>
        <p:spPr>
          <a:xfrm>
            <a:off x="0" y="0"/>
            <a:ext cx="9144000" cy="6858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noChangeArrowheads="1"/>
          </p:cNvSpPr>
          <p:nvPr>
            <p:ph type="dt" sz="half" idx="10"/>
          </p:nvPr>
        </p:nvSpPr>
        <p:spPr>
          <a:xfrm>
            <a:off x="109274" y="6166934"/>
            <a:ext cx="1490926" cy="284666"/>
          </a:xfrm>
          <a:prstGeom prst="rect">
            <a:avLst/>
          </a:prstGeom>
          <a:ln/>
        </p:spPr>
        <p:txBody>
          <a:bodyPr/>
          <a:lstStyle>
            <a:lvl1pPr>
              <a:defRPr/>
            </a:lvl1pPr>
          </a:lstStyle>
          <a:p>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Slide Number Placeholder 6"/>
          <p:cNvSpPr>
            <a:spLocks noGrp="1" noChangeArrowheads="1"/>
          </p:cNvSpPr>
          <p:nvPr>
            <p:ph type="sldNum" sz="quarter" idx="12"/>
          </p:nvPr>
        </p:nvSpPr>
        <p:spPr>
          <a:xfrm>
            <a:off x="8305800" y="6153150"/>
            <a:ext cx="609600" cy="374650"/>
          </a:xfrm>
          <a:prstGeom prst="rect">
            <a:avLst/>
          </a:prstGeom>
          <a:ln/>
        </p:spPr>
        <p:txBody>
          <a:bodyPr/>
          <a:lstStyle>
            <a:lvl1pPr>
              <a:defRPr/>
            </a:lvl1pPr>
          </a:lstStyle>
          <a:p>
            <a:fld id="{DB0E4600-0381-4CF3-88F2-7ED7D2E3F9C8}"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noChangeArrowheads="1"/>
          </p:cNvSpPr>
          <p:nvPr>
            <p:ph type="dt" sz="half" idx="10"/>
          </p:nvPr>
        </p:nvSpPr>
        <p:spPr>
          <a:xfrm>
            <a:off x="109274" y="6166934"/>
            <a:ext cx="1490926" cy="284666"/>
          </a:xfrm>
          <a:prstGeom prst="rect">
            <a:avLst/>
          </a:prstGeom>
          <a:ln/>
        </p:spPr>
        <p:txBody>
          <a:bodyPr/>
          <a:lstStyle>
            <a:lvl1pPr>
              <a:defRPr/>
            </a:lvl1pPr>
          </a:lstStyle>
          <a:p>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Slide Number Placeholder 6"/>
          <p:cNvSpPr>
            <a:spLocks noGrp="1" noChangeArrowheads="1"/>
          </p:cNvSpPr>
          <p:nvPr>
            <p:ph type="sldNum" sz="quarter" idx="12"/>
          </p:nvPr>
        </p:nvSpPr>
        <p:spPr>
          <a:xfrm>
            <a:off x="8305800" y="6153150"/>
            <a:ext cx="609600" cy="374650"/>
          </a:xfrm>
          <a:prstGeom prst="rect">
            <a:avLst/>
          </a:prstGeom>
          <a:ln/>
        </p:spPr>
        <p:txBody>
          <a:bodyPr/>
          <a:lstStyle>
            <a:lvl1pPr>
              <a:defRPr/>
            </a:lvl1pPr>
          </a:lstStyle>
          <a:p>
            <a:fld id="{A5E55A7B-7854-E145-92D9-B491DF4BAE2D}"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xfrm>
            <a:off x="109274" y="6166934"/>
            <a:ext cx="1490926" cy="284666"/>
          </a:xfrm>
          <a:prstGeom prst="rect">
            <a:avLst/>
          </a:prstGeom>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xfrm>
            <a:off x="8305800" y="6153150"/>
            <a:ext cx="609600" cy="374650"/>
          </a:xfrm>
          <a:prstGeom prst="rect">
            <a:avLst/>
          </a:prstGeom>
          <a:ln/>
        </p:spPr>
        <p:txBody>
          <a:bodyPr/>
          <a:lstStyle>
            <a:lvl1pPr>
              <a:defRPr/>
            </a:lvl1pPr>
          </a:lstStyle>
          <a:p>
            <a:fld id="{A5E55A7B-7854-E145-92D9-B491DF4BAE2D}"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xfrm>
            <a:off x="109274" y="6166934"/>
            <a:ext cx="1490926" cy="284666"/>
          </a:xfrm>
          <a:prstGeom prst="rect">
            <a:avLst/>
          </a:prstGeom>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xfrm>
            <a:off x="8305800" y="6153150"/>
            <a:ext cx="609600" cy="374650"/>
          </a:xfrm>
          <a:prstGeom prst="rect">
            <a:avLst/>
          </a:prstGeom>
          <a:ln/>
        </p:spPr>
        <p:txBody>
          <a:bodyPr/>
          <a:lstStyle>
            <a:lvl1pPr>
              <a:defRPr/>
            </a:lvl1pPr>
          </a:lstStyle>
          <a:p>
            <a:fld id="{A5E55A7B-7854-E145-92D9-B491DF4BAE2D}"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109274" y="6166934"/>
            <a:ext cx="1490926" cy="284666"/>
          </a:xfrm>
          <a:prstGeom prst="rect">
            <a:avLst/>
          </a:prstGeom>
        </p:spPr>
        <p:txBody>
          <a:bodyPr/>
          <a:lstStyle>
            <a:lvl1pPr>
              <a:defRPr/>
            </a:lvl1pPr>
          </a:lstStyle>
          <a:p>
            <a:endParaRPr lang="en-US"/>
          </a:p>
        </p:txBody>
      </p:sp>
      <p:sp>
        <p:nvSpPr>
          <p:cNvPr id="7" name="Footer Placeholder 6"/>
          <p:cNvSpPr>
            <a:spLocks noGrp="1"/>
          </p:cNvSpPr>
          <p:nvPr>
            <p:ph type="ftr" sz="quarter" idx="11"/>
          </p:nvPr>
        </p:nvSpPr>
        <p:spPr/>
        <p:txBody>
          <a:bodyPr/>
          <a:lstStyle>
            <a:lvl1pPr>
              <a:defRPr/>
            </a:lvl1pPr>
          </a:lstStyle>
          <a:p>
            <a:endParaRPr lang="en-US"/>
          </a:p>
        </p:txBody>
      </p:sp>
      <p:sp>
        <p:nvSpPr>
          <p:cNvPr id="8" name="Slide Number Placeholder 7"/>
          <p:cNvSpPr>
            <a:spLocks noGrp="1"/>
          </p:cNvSpPr>
          <p:nvPr>
            <p:ph type="sldNum" sz="quarter" idx="12"/>
          </p:nvPr>
        </p:nvSpPr>
        <p:spPr>
          <a:xfrm>
            <a:off x="6553200" y="6245225"/>
            <a:ext cx="2133600" cy="476250"/>
          </a:xfrm>
          <a:prstGeom prst="rect">
            <a:avLst/>
          </a:prstGeom>
        </p:spPr>
        <p:txBody>
          <a:bodyPr/>
          <a:lstStyle>
            <a:lvl1pPr>
              <a:defRPr/>
            </a:lvl1pPr>
          </a:lstStyle>
          <a:p>
            <a:fld id="{A5E55A7B-7854-E145-92D9-B491DF4BAE2D}"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3_Title Slide">
    <p:spTree>
      <p:nvGrpSpPr>
        <p:cNvPr id="1" name=""/>
        <p:cNvGrpSpPr/>
        <p:nvPr/>
      </p:nvGrpSpPr>
      <p:grpSpPr>
        <a:xfrm>
          <a:off x="0" y="0"/>
          <a:ext cx="0" cy="0"/>
          <a:chOff x="0" y="0"/>
          <a:chExt cx="0" cy="0"/>
        </a:xfrm>
      </p:grpSpPr>
      <p:sp>
        <p:nvSpPr>
          <p:cNvPr id="7" name="Rectangle 6"/>
          <p:cNvSpPr/>
          <p:nvPr userDrawn="1"/>
        </p:nvSpPr>
        <p:spPr>
          <a:xfrm>
            <a:off x="0" y="0"/>
            <a:ext cx="9144000" cy="1593850"/>
          </a:xfrm>
          <a:prstGeom prst="rect">
            <a:avLst/>
          </a:prstGeom>
          <a:solidFill>
            <a:srgbClr val="102E54"/>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2" name="Rectangle 11"/>
          <p:cNvSpPr/>
          <p:nvPr/>
        </p:nvSpPr>
        <p:spPr>
          <a:xfrm>
            <a:off x="0" y="6553200"/>
            <a:ext cx="9144000" cy="304800"/>
          </a:xfrm>
          <a:prstGeom prst="rect">
            <a:avLst/>
          </a:prstGeom>
          <a:solidFill>
            <a:srgbClr val="9E8C78"/>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3" name="Rectangle 12"/>
          <p:cNvSpPr/>
          <p:nvPr/>
        </p:nvSpPr>
        <p:spPr>
          <a:xfrm>
            <a:off x="0" y="6451600"/>
            <a:ext cx="9144000" cy="76200"/>
          </a:xfrm>
          <a:prstGeom prst="rect">
            <a:avLst/>
          </a:prstGeom>
          <a:solidFill>
            <a:srgbClr val="8000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 name="Title 1"/>
          <p:cNvSpPr>
            <a:spLocks noGrp="1"/>
          </p:cNvSpPr>
          <p:nvPr>
            <p:ph type="ctrTitle"/>
          </p:nvPr>
        </p:nvSpPr>
        <p:spPr>
          <a:xfrm>
            <a:off x="457200" y="1593850"/>
            <a:ext cx="8228489" cy="914400"/>
          </a:xfrm>
        </p:spPr>
        <p:txBody>
          <a:bodyPr/>
          <a:lstStyle>
            <a:lvl1pPr algn="r">
              <a:defRPr>
                <a:solidFill>
                  <a:srgbClr val="9D8C78"/>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457200" y="2508250"/>
            <a:ext cx="8228489" cy="3612326"/>
          </a:xfrm>
        </p:spPr>
        <p:txBody>
          <a:bodyPr/>
          <a:lstStyle>
            <a:lvl1pPr marL="0" indent="0" algn="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dirty="0"/>
          </a:p>
        </p:txBody>
      </p:sp>
      <p:pic>
        <p:nvPicPr>
          <p:cNvPr id="21" name="Picture 6" descr="SNL_Stacked_White.png"/>
          <p:cNvPicPr>
            <a:picLocks noChangeAspect="1"/>
          </p:cNvPicPr>
          <p:nvPr userDrawn="1"/>
        </p:nvPicPr>
        <p:blipFill>
          <a:blip r:embed="rId2"/>
          <a:srcRect/>
          <a:stretch>
            <a:fillRect/>
          </a:stretch>
        </p:blipFill>
        <p:spPr bwMode="auto">
          <a:xfrm>
            <a:off x="6934200" y="533559"/>
            <a:ext cx="1524000" cy="585787"/>
          </a:xfrm>
          <a:prstGeom prst="rect">
            <a:avLst/>
          </a:prstGeom>
          <a:noFill/>
          <a:ln w="9525">
            <a:noFill/>
            <a:miter lim="800000"/>
            <a:headEnd/>
            <a:tailEnd/>
          </a:ln>
        </p:spPr>
      </p:pic>
      <p:pic>
        <p:nvPicPr>
          <p:cNvPr id="22" name="Picture 7" descr="SNL_Motto.png"/>
          <p:cNvPicPr>
            <a:picLocks noChangeAspect="1"/>
          </p:cNvPicPr>
          <p:nvPr userDrawn="1"/>
        </p:nvPicPr>
        <p:blipFill>
          <a:blip r:embed="rId3"/>
          <a:srcRect/>
          <a:stretch>
            <a:fillRect/>
          </a:stretch>
        </p:blipFill>
        <p:spPr bwMode="auto">
          <a:xfrm>
            <a:off x="1227138" y="711359"/>
            <a:ext cx="5394325" cy="304800"/>
          </a:xfrm>
          <a:prstGeom prst="rect">
            <a:avLst/>
          </a:prstGeom>
          <a:noFill/>
          <a:ln w="9525">
            <a:noFill/>
            <a:miter lim="800000"/>
            <a:headEnd/>
            <a:tailEnd/>
          </a:ln>
        </p:spPr>
      </p:pic>
      <p:sp>
        <p:nvSpPr>
          <p:cNvPr id="25" name="Rectangle 5"/>
          <p:cNvSpPr>
            <a:spLocks noGrp="1" noChangeArrowheads="1"/>
          </p:cNvSpPr>
          <p:nvPr>
            <p:ph type="ftr" sz="quarter" idx="3"/>
          </p:nvPr>
        </p:nvSpPr>
        <p:spPr bwMode="auto">
          <a:xfrm>
            <a:off x="3123405" y="6519332"/>
            <a:ext cx="2895600" cy="284666"/>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FFFFFF"/>
                </a:solidFill>
                <a:latin typeface="Calibri"/>
                <a:cs typeface="Calibri"/>
              </a:defRPr>
            </a:lvl1pPr>
          </a:lstStyle>
          <a:p>
            <a:endParaRPr lang="en-US" dirty="0"/>
          </a:p>
        </p:txBody>
      </p:sp>
      <p:sp>
        <p:nvSpPr>
          <p:cNvPr id="23" name="TextBox 22"/>
          <p:cNvSpPr txBox="1"/>
          <p:nvPr userDrawn="1"/>
        </p:nvSpPr>
        <p:spPr>
          <a:xfrm>
            <a:off x="3124200" y="6172200"/>
            <a:ext cx="5562600" cy="276999"/>
          </a:xfrm>
          <a:prstGeom prst="rect">
            <a:avLst/>
          </a:prstGeom>
          <a:noFill/>
        </p:spPr>
        <p:txBody>
          <a:bodyPr>
            <a:spAutoFit/>
          </a:bodyPr>
          <a:lstStyle/>
          <a:p>
            <a:pPr>
              <a:tabLst>
                <a:tab pos="5376863" algn="r"/>
              </a:tabLst>
            </a:pPr>
            <a:r>
              <a:rPr lang="en-US" sz="600" kern="1200" dirty="0" smtClean="0">
                <a:solidFill>
                  <a:schemeClr val="tx1"/>
                </a:solidFill>
                <a:effectLst/>
                <a:latin typeface="Arial"/>
                <a:ea typeface="+mn-ea"/>
                <a:cs typeface="Arial"/>
              </a:rPr>
              <a:t>Sandia National Laboratories is a multi-program laboratory managed and operated by Sandia Corporation, a wholly owned subsidiary of Lockheed Martin Corporation, for the U.S. Department of Energy’s National Nuclear Security Administration under contract DE-AC04-94AL85000.	SAND NO. 2011-XXXXP</a:t>
            </a:r>
            <a:endParaRPr lang="en-US" sz="600" kern="1200" dirty="0">
              <a:solidFill>
                <a:schemeClr val="tx1"/>
              </a:solidFill>
              <a:effectLst/>
              <a:latin typeface="Arial"/>
              <a:ea typeface="+mn-ea"/>
              <a:cs typeface="Arial"/>
            </a:endParaRPr>
          </a:p>
        </p:txBody>
      </p:sp>
      <p:pic>
        <p:nvPicPr>
          <p:cNvPr id="24" name="Picture 23" descr="New_DOE_Logo_White.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12725" y="6120575"/>
            <a:ext cx="981012" cy="246888"/>
          </a:xfrm>
          <a:prstGeom prst="rect">
            <a:avLst/>
          </a:prstGeom>
        </p:spPr>
      </p:pic>
      <p:pic>
        <p:nvPicPr>
          <p:cNvPr id="26" name="Picture 25" descr="NNSA Logo_White.png"/>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380066" y="6120575"/>
            <a:ext cx="888456" cy="246888"/>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7_Title Slide">
    <p:spTree>
      <p:nvGrpSpPr>
        <p:cNvPr id="1" name=""/>
        <p:cNvGrpSpPr/>
        <p:nvPr/>
      </p:nvGrpSpPr>
      <p:grpSpPr>
        <a:xfrm>
          <a:off x="0" y="0"/>
          <a:ext cx="0" cy="0"/>
          <a:chOff x="0" y="0"/>
          <a:chExt cx="0" cy="0"/>
        </a:xfrm>
      </p:grpSpPr>
      <p:sp>
        <p:nvSpPr>
          <p:cNvPr id="7" name="Rectangle 6"/>
          <p:cNvSpPr/>
          <p:nvPr userDrawn="1"/>
        </p:nvSpPr>
        <p:spPr>
          <a:xfrm>
            <a:off x="0" y="0"/>
            <a:ext cx="9144000" cy="9144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2" name="Rectangle 11"/>
          <p:cNvSpPr/>
          <p:nvPr/>
        </p:nvSpPr>
        <p:spPr>
          <a:xfrm>
            <a:off x="0" y="6553200"/>
            <a:ext cx="9144000" cy="304800"/>
          </a:xfrm>
          <a:prstGeom prst="rect">
            <a:avLst/>
          </a:prstGeom>
          <a:solidFill>
            <a:srgbClr val="9E8C78"/>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3" name="Rectangle 12"/>
          <p:cNvSpPr/>
          <p:nvPr/>
        </p:nvSpPr>
        <p:spPr>
          <a:xfrm>
            <a:off x="0" y="6451600"/>
            <a:ext cx="9144000" cy="76200"/>
          </a:xfrm>
          <a:prstGeom prst="rect">
            <a:avLst/>
          </a:prstGeom>
          <a:solidFill>
            <a:srgbClr val="8000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 name="Title 1"/>
          <p:cNvSpPr>
            <a:spLocks noGrp="1"/>
          </p:cNvSpPr>
          <p:nvPr>
            <p:ph type="ctrTitle"/>
          </p:nvPr>
        </p:nvSpPr>
        <p:spPr>
          <a:xfrm>
            <a:off x="457200" y="914400"/>
            <a:ext cx="8228489" cy="914400"/>
          </a:xfrm>
        </p:spPr>
        <p:txBody>
          <a:bodyPr/>
          <a:lstStyle>
            <a:lvl1pPr algn="r">
              <a:defRPr>
                <a:solidFill>
                  <a:srgbClr val="9D8C78"/>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457200" y="1828800"/>
            <a:ext cx="8228489" cy="4291776"/>
          </a:xfrm>
        </p:spPr>
        <p:txBody>
          <a:bodyPr/>
          <a:lstStyle>
            <a:lvl1pPr marL="0" indent="0" algn="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smtClean="0"/>
              <a:t>Click to edit Master subtitle style</a:t>
            </a:r>
            <a:endParaRPr lang="en-US" dirty="0"/>
          </a:p>
        </p:txBody>
      </p:sp>
      <p:pic>
        <p:nvPicPr>
          <p:cNvPr id="21" name="Picture 6" descr="SNL_Stacked_White.png"/>
          <p:cNvPicPr>
            <a:picLocks noChangeAspect="1"/>
          </p:cNvPicPr>
          <p:nvPr userDrawn="1"/>
        </p:nvPicPr>
        <p:blipFill>
          <a:blip r:embed="rId2"/>
          <a:srcRect/>
          <a:stretch>
            <a:fillRect/>
          </a:stretch>
        </p:blipFill>
        <p:spPr bwMode="auto">
          <a:xfrm>
            <a:off x="6934200" y="152400"/>
            <a:ext cx="1524000" cy="585787"/>
          </a:xfrm>
          <a:prstGeom prst="rect">
            <a:avLst/>
          </a:prstGeom>
          <a:noFill/>
          <a:ln w="9525">
            <a:noFill/>
            <a:miter lim="800000"/>
            <a:headEnd/>
            <a:tailEnd/>
          </a:ln>
        </p:spPr>
      </p:pic>
      <p:pic>
        <p:nvPicPr>
          <p:cNvPr id="22" name="Picture 7" descr="SNL_Motto.png"/>
          <p:cNvPicPr>
            <a:picLocks noChangeAspect="1"/>
          </p:cNvPicPr>
          <p:nvPr userDrawn="1"/>
        </p:nvPicPr>
        <p:blipFill>
          <a:blip r:embed="rId3"/>
          <a:srcRect/>
          <a:stretch>
            <a:fillRect/>
          </a:stretch>
        </p:blipFill>
        <p:spPr bwMode="auto">
          <a:xfrm>
            <a:off x="1227138" y="330200"/>
            <a:ext cx="5394325" cy="304800"/>
          </a:xfrm>
          <a:prstGeom prst="rect">
            <a:avLst/>
          </a:prstGeom>
          <a:noFill/>
          <a:ln w="9525">
            <a:noFill/>
            <a:miter lim="800000"/>
            <a:headEnd/>
            <a:tailEnd/>
          </a:ln>
        </p:spPr>
      </p:pic>
      <p:sp>
        <p:nvSpPr>
          <p:cNvPr id="25" name="Rectangle 5"/>
          <p:cNvSpPr>
            <a:spLocks noGrp="1" noChangeArrowheads="1"/>
          </p:cNvSpPr>
          <p:nvPr>
            <p:ph type="ftr" sz="quarter" idx="3"/>
          </p:nvPr>
        </p:nvSpPr>
        <p:spPr bwMode="auto">
          <a:xfrm>
            <a:off x="3123405" y="6519332"/>
            <a:ext cx="2895600" cy="284666"/>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FFFFFF"/>
                </a:solidFill>
                <a:latin typeface="Calibri"/>
                <a:cs typeface="Calibri"/>
              </a:defRPr>
            </a:lvl1pPr>
          </a:lstStyle>
          <a:p>
            <a:endParaRPr lang="en-US" dirty="0"/>
          </a:p>
        </p:txBody>
      </p:sp>
      <p:sp>
        <p:nvSpPr>
          <p:cNvPr id="23" name="TextBox 22"/>
          <p:cNvSpPr txBox="1"/>
          <p:nvPr userDrawn="1"/>
        </p:nvSpPr>
        <p:spPr>
          <a:xfrm>
            <a:off x="3124200" y="6172200"/>
            <a:ext cx="5562600" cy="276999"/>
          </a:xfrm>
          <a:prstGeom prst="rect">
            <a:avLst/>
          </a:prstGeom>
          <a:noFill/>
        </p:spPr>
        <p:txBody>
          <a:bodyPr>
            <a:spAutoFit/>
          </a:bodyPr>
          <a:lstStyle/>
          <a:p>
            <a:pPr>
              <a:tabLst>
                <a:tab pos="5376863" algn="r"/>
              </a:tabLst>
            </a:pPr>
            <a:r>
              <a:rPr lang="en-US" sz="600" kern="1200" dirty="0" smtClean="0">
                <a:solidFill>
                  <a:schemeClr val="tx1"/>
                </a:solidFill>
                <a:effectLst/>
                <a:latin typeface="Arial"/>
                <a:ea typeface="+mn-ea"/>
                <a:cs typeface="Arial"/>
              </a:rPr>
              <a:t>Sandia National Laboratories is a multi-program laboratory managed and operated by Sandia Corporation, a wholly owned subsidiary of Lockheed Martin Corporation, for the U.S. Department of Energy’s National Nuclear Security Administration under contract DE-AC04-94AL85000.	SAND NO. 2011-XXXXP</a:t>
            </a:r>
            <a:endParaRPr lang="en-US" sz="600" kern="1200" dirty="0">
              <a:solidFill>
                <a:schemeClr val="tx1"/>
              </a:solidFill>
              <a:effectLst/>
              <a:latin typeface="Arial"/>
              <a:ea typeface="+mn-ea"/>
              <a:cs typeface="Arial"/>
            </a:endParaRPr>
          </a:p>
        </p:txBody>
      </p:sp>
      <p:pic>
        <p:nvPicPr>
          <p:cNvPr id="24" name="Picture 23" descr="New_DOE_Logo_White.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12725" y="6120575"/>
            <a:ext cx="981012" cy="246888"/>
          </a:xfrm>
          <a:prstGeom prst="rect">
            <a:avLst/>
          </a:prstGeom>
        </p:spPr>
      </p:pic>
      <p:pic>
        <p:nvPicPr>
          <p:cNvPr id="26" name="Picture 25" descr="NNSA Logo_White.png"/>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380066" y="6120575"/>
            <a:ext cx="888456" cy="246888"/>
          </a:xfrm>
          <a:prstGeom prst="rect">
            <a:avLst/>
          </a:prstGeom>
        </p:spPr>
      </p:pic>
    </p:spTree>
    <p:extLst>
      <p:ext uri="{BB962C8B-B14F-4D97-AF65-F5344CB8AC3E}">
        <p14:creationId xmlns:p14="http://schemas.microsoft.com/office/powerpoint/2010/main" val="35608949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6_Title Slide">
    <p:spTree>
      <p:nvGrpSpPr>
        <p:cNvPr id="1" name=""/>
        <p:cNvGrpSpPr/>
        <p:nvPr/>
      </p:nvGrpSpPr>
      <p:grpSpPr>
        <a:xfrm>
          <a:off x="0" y="0"/>
          <a:ext cx="0" cy="0"/>
          <a:chOff x="0" y="0"/>
          <a:chExt cx="0" cy="0"/>
        </a:xfrm>
      </p:grpSpPr>
      <p:sp>
        <p:nvSpPr>
          <p:cNvPr id="7" name="Rectangle 6"/>
          <p:cNvSpPr/>
          <p:nvPr userDrawn="1"/>
        </p:nvSpPr>
        <p:spPr>
          <a:xfrm>
            <a:off x="0" y="0"/>
            <a:ext cx="9144000" cy="1593850"/>
          </a:xfrm>
          <a:prstGeom prst="rect">
            <a:avLst/>
          </a:prstGeom>
          <a:solidFill>
            <a:srgbClr val="102E54"/>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2" name="Rectangle 11"/>
          <p:cNvSpPr/>
          <p:nvPr/>
        </p:nvSpPr>
        <p:spPr>
          <a:xfrm>
            <a:off x="0" y="6553200"/>
            <a:ext cx="9144000" cy="304800"/>
          </a:xfrm>
          <a:prstGeom prst="rect">
            <a:avLst/>
          </a:prstGeom>
          <a:solidFill>
            <a:srgbClr val="9E8C78"/>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3" name="Rectangle 12"/>
          <p:cNvSpPr/>
          <p:nvPr/>
        </p:nvSpPr>
        <p:spPr>
          <a:xfrm>
            <a:off x="0" y="6451600"/>
            <a:ext cx="9144000" cy="76200"/>
          </a:xfrm>
          <a:prstGeom prst="rect">
            <a:avLst/>
          </a:prstGeom>
          <a:solidFill>
            <a:srgbClr val="8000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 name="Title 1"/>
          <p:cNvSpPr>
            <a:spLocks noGrp="1"/>
          </p:cNvSpPr>
          <p:nvPr>
            <p:ph type="ctrTitle"/>
          </p:nvPr>
        </p:nvSpPr>
        <p:spPr>
          <a:xfrm>
            <a:off x="457200" y="3304059"/>
            <a:ext cx="8228489" cy="914400"/>
          </a:xfrm>
        </p:spPr>
        <p:txBody>
          <a:bodyPr/>
          <a:lstStyle>
            <a:lvl1pPr algn="r">
              <a:defRPr>
                <a:solidFill>
                  <a:srgbClr val="9D8C78"/>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457200" y="4218460"/>
            <a:ext cx="8228489" cy="1902116"/>
          </a:xfrm>
        </p:spPr>
        <p:txBody>
          <a:bodyPr/>
          <a:lstStyle>
            <a:lvl1pPr marL="0" indent="0" algn="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dirty="0"/>
          </a:p>
        </p:txBody>
      </p:sp>
      <p:pic>
        <p:nvPicPr>
          <p:cNvPr id="21" name="Picture 6" descr="SNL_Stacked_White.png"/>
          <p:cNvPicPr>
            <a:picLocks noChangeAspect="1"/>
          </p:cNvPicPr>
          <p:nvPr userDrawn="1"/>
        </p:nvPicPr>
        <p:blipFill>
          <a:blip r:embed="rId2"/>
          <a:srcRect/>
          <a:stretch>
            <a:fillRect/>
          </a:stretch>
        </p:blipFill>
        <p:spPr bwMode="auto">
          <a:xfrm>
            <a:off x="6934200" y="533559"/>
            <a:ext cx="1524000" cy="585787"/>
          </a:xfrm>
          <a:prstGeom prst="rect">
            <a:avLst/>
          </a:prstGeom>
          <a:noFill/>
          <a:ln w="9525">
            <a:noFill/>
            <a:miter lim="800000"/>
            <a:headEnd/>
            <a:tailEnd/>
          </a:ln>
        </p:spPr>
      </p:pic>
      <p:pic>
        <p:nvPicPr>
          <p:cNvPr id="22" name="Picture 7" descr="SNL_Motto.png"/>
          <p:cNvPicPr>
            <a:picLocks noChangeAspect="1"/>
          </p:cNvPicPr>
          <p:nvPr userDrawn="1"/>
        </p:nvPicPr>
        <p:blipFill>
          <a:blip r:embed="rId3"/>
          <a:srcRect/>
          <a:stretch>
            <a:fillRect/>
          </a:stretch>
        </p:blipFill>
        <p:spPr bwMode="auto">
          <a:xfrm>
            <a:off x="1227138" y="711359"/>
            <a:ext cx="5394325" cy="304800"/>
          </a:xfrm>
          <a:prstGeom prst="rect">
            <a:avLst/>
          </a:prstGeom>
          <a:noFill/>
          <a:ln w="9525">
            <a:noFill/>
            <a:miter lim="800000"/>
            <a:headEnd/>
            <a:tailEnd/>
          </a:ln>
        </p:spPr>
      </p:pic>
      <p:sp>
        <p:nvSpPr>
          <p:cNvPr id="25" name="Rectangle 5"/>
          <p:cNvSpPr>
            <a:spLocks noGrp="1" noChangeArrowheads="1"/>
          </p:cNvSpPr>
          <p:nvPr>
            <p:ph type="ftr" sz="quarter" idx="3"/>
          </p:nvPr>
        </p:nvSpPr>
        <p:spPr bwMode="auto">
          <a:xfrm>
            <a:off x="3123405" y="6519332"/>
            <a:ext cx="2895600" cy="284666"/>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FFFFFF"/>
                </a:solidFill>
                <a:latin typeface="Calibri"/>
                <a:cs typeface="Calibri"/>
              </a:defRPr>
            </a:lvl1pPr>
          </a:lstStyle>
          <a:p>
            <a:endParaRPr lang="en-US" dirty="0"/>
          </a:p>
        </p:txBody>
      </p:sp>
      <p:sp>
        <p:nvSpPr>
          <p:cNvPr id="23" name="TextBox 22"/>
          <p:cNvSpPr txBox="1"/>
          <p:nvPr userDrawn="1"/>
        </p:nvSpPr>
        <p:spPr>
          <a:xfrm>
            <a:off x="3124200" y="6172200"/>
            <a:ext cx="5562600" cy="276999"/>
          </a:xfrm>
          <a:prstGeom prst="rect">
            <a:avLst/>
          </a:prstGeom>
          <a:noFill/>
        </p:spPr>
        <p:txBody>
          <a:bodyPr>
            <a:spAutoFit/>
          </a:bodyPr>
          <a:lstStyle/>
          <a:p>
            <a:pPr>
              <a:tabLst>
                <a:tab pos="5376863" algn="r"/>
              </a:tabLst>
            </a:pPr>
            <a:r>
              <a:rPr lang="en-US" sz="600" kern="1200" dirty="0" smtClean="0">
                <a:solidFill>
                  <a:schemeClr val="tx1"/>
                </a:solidFill>
                <a:effectLst/>
                <a:latin typeface="Arial"/>
                <a:ea typeface="+mn-ea"/>
                <a:cs typeface="Arial"/>
              </a:rPr>
              <a:t>Sandia National Laboratories is a multi-program laboratory managed and operated by Sandia Corporation, a wholly owned subsidiary of Lockheed Martin Corporation, for the U.S. Department of Energy’s National Nuclear Security Administration under contract DE-AC04-94AL85000.	SAND NO. 2013-5833P</a:t>
            </a:r>
            <a:endParaRPr lang="en-US" sz="600" kern="1200" dirty="0">
              <a:solidFill>
                <a:schemeClr val="tx1"/>
              </a:solidFill>
              <a:effectLst/>
              <a:latin typeface="Arial"/>
              <a:ea typeface="+mn-ea"/>
              <a:cs typeface="Arial"/>
            </a:endParaRPr>
          </a:p>
        </p:txBody>
      </p:sp>
      <p:pic>
        <p:nvPicPr>
          <p:cNvPr id="24" name="Picture 23" descr="New_DOE_Logo_White.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12725" y="6120575"/>
            <a:ext cx="981012" cy="246888"/>
          </a:xfrm>
          <a:prstGeom prst="rect">
            <a:avLst/>
          </a:prstGeom>
        </p:spPr>
      </p:pic>
      <p:pic>
        <p:nvPicPr>
          <p:cNvPr id="26" name="Picture 25" descr="NNSA Logo_White.png"/>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380066" y="6120575"/>
            <a:ext cx="888456" cy="246888"/>
          </a:xfrm>
          <a:prstGeom prst="rect">
            <a:avLst/>
          </a:prstGeom>
        </p:spPr>
      </p:pic>
    </p:spTree>
    <p:extLst>
      <p:ext uri="{BB962C8B-B14F-4D97-AF65-F5344CB8AC3E}">
        <p14:creationId xmlns:p14="http://schemas.microsoft.com/office/powerpoint/2010/main" val="2611229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34" name="Rectangle 33"/>
          <p:cNvSpPr/>
          <p:nvPr userDrawn="1"/>
        </p:nvSpPr>
        <p:spPr>
          <a:xfrm>
            <a:off x="0" y="0"/>
            <a:ext cx="9144000" cy="661247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a:off x="0" y="6553200"/>
            <a:ext cx="9144000" cy="304800"/>
          </a:xfrm>
          <a:prstGeom prst="rect">
            <a:avLst/>
          </a:prstGeom>
          <a:solidFill>
            <a:srgbClr val="9E8C78"/>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3" name="Rectangle 12"/>
          <p:cNvSpPr/>
          <p:nvPr/>
        </p:nvSpPr>
        <p:spPr>
          <a:xfrm>
            <a:off x="0" y="6451600"/>
            <a:ext cx="9144000" cy="76200"/>
          </a:xfrm>
          <a:prstGeom prst="rect">
            <a:avLst/>
          </a:prstGeom>
          <a:solidFill>
            <a:srgbClr val="8000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7" name="Rectangle 16"/>
          <p:cNvSpPr/>
          <p:nvPr/>
        </p:nvSpPr>
        <p:spPr>
          <a:xfrm>
            <a:off x="0" y="1456267"/>
            <a:ext cx="3768892" cy="1835692"/>
          </a:xfrm>
          <a:prstGeom prst="rect">
            <a:avLst/>
          </a:prstGeom>
          <a:solidFill>
            <a:schemeClr val="bg1">
              <a:lumMod val="75000"/>
              <a:lumOff val="2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solidFill>
                  <a:schemeClr val="bg1">
                    <a:lumMod val="65000"/>
                  </a:schemeClr>
                </a:solidFill>
              </a:rPr>
              <a:t>Photos placed in horizontal position </a:t>
            </a:r>
            <a:br>
              <a:rPr lang="en-US" sz="1400" dirty="0" smtClean="0">
                <a:solidFill>
                  <a:schemeClr val="bg1">
                    <a:lumMod val="65000"/>
                  </a:schemeClr>
                </a:solidFill>
              </a:rPr>
            </a:br>
            <a:r>
              <a:rPr lang="en-US" sz="1400" dirty="0" smtClean="0">
                <a:solidFill>
                  <a:schemeClr val="bg1">
                    <a:lumMod val="65000"/>
                  </a:schemeClr>
                </a:solidFill>
              </a:rPr>
              <a:t>with even amount of white space</a:t>
            </a:r>
            <a:br>
              <a:rPr lang="en-US" sz="1400" dirty="0" smtClean="0">
                <a:solidFill>
                  <a:schemeClr val="bg1">
                    <a:lumMod val="65000"/>
                  </a:schemeClr>
                </a:solidFill>
              </a:rPr>
            </a:br>
            <a:r>
              <a:rPr lang="en-US" sz="1400" dirty="0" smtClean="0">
                <a:solidFill>
                  <a:schemeClr val="bg1">
                    <a:lumMod val="65000"/>
                  </a:schemeClr>
                </a:solidFill>
              </a:rPr>
              <a:t> between photos and header</a:t>
            </a:r>
            <a:endParaRPr lang="en-US" sz="1400" dirty="0">
              <a:solidFill>
                <a:schemeClr val="bg1">
                  <a:lumMod val="65000"/>
                </a:schemeClr>
              </a:solidFill>
            </a:endParaRPr>
          </a:p>
        </p:txBody>
      </p:sp>
      <p:sp>
        <p:nvSpPr>
          <p:cNvPr id="18" name="Rectangle 17"/>
          <p:cNvSpPr/>
          <p:nvPr/>
        </p:nvSpPr>
        <p:spPr>
          <a:xfrm>
            <a:off x="3852060" y="1456267"/>
            <a:ext cx="2286000" cy="1835692"/>
          </a:xfrm>
          <a:prstGeom prst="rect">
            <a:avLst/>
          </a:prstGeom>
          <a:solidFill>
            <a:srgbClr val="40404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p:cNvSpPr/>
          <p:nvPr/>
        </p:nvSpPr>
        <p:spPr>
          <a:xfrm>
            <a:off x="6226864" y="1456267"/>
            <a:ext cx="2917136" cy="1835692"/>
          </a:xfrm>
          <a:prstGeom prst="rect">
            <a:avLst/>
          </a:prstGeom>
          <a:solidFill>
            <a:srgbClr val="40404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457200" y="3678173"/>
            <a:ext cx="8228489" cy="914400"/>
          </a:xfrm>
        </p:spPr>
        <p:txBody>
          <a:bodyPr/>
          <a:lstStyle>
            <a:lvl1pPr algn="r">
              <a:defRPr>
                <a:solidFill>
                  <a:srgbClr val="9D8C78"/>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457201" y="4591567"/>
            <a:ext cx="8228488" cy="1656833"/>
          </a:xfrm>
        </p:spPr>
        <p:txBody>
          <a:bodyPr/>
          <a:lstStyle>
            <a:lvl1pPr marL="0" indent="0" algn="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smtClean="0"/>
              <a:t>Click to edit Master subtitle style</a:t>
            </a:r>
            <a:endParaRPr lang="en-US" dirty="0"/>
          </a:p>
        </p:txBody>
      </p:sp>
      <p:pic>
        <p:nvPicPr>
          <p:cNvPr id="21" name="Picture 6" descr="SNL_Stacked_White.png"/>
          <p:cNvPicPr>
            <a:picLocks noChangeAspect="1"/>
          </p:cNvPicPr>
          <p:nvPr userDrawn="1"/>
        </p:nvPicPr>
        <p:blipFill>
          <a:blip r:embed="rId2"/>
          <a:srcRect/>
          <a:stretch>
            <a:fillRect/>
          </a:stretch>
        </p:blipFill>
        <p:spPr bwMode="auto">
          <a:xfrm>
            <a:off x="6934200" y="533559"/>
            <a:ext cx="1524000" cy="585787"/>
          </a:xfrm>
          <a:prstGeom prst="rect">
            <a:avLst/>
          </a:prstGeom>
          <a:noFill/>
          <a:ln w="9525">
            <a:noFill/>
            <a:miter lim="800000"/>
            <a:headEnd/>
            <a:tailEnd/>
          </a:ln>
        </p:spPr>
      </p:pic>
      <p:pic>
        <p:nvPicPr>
          <p:cNvPr id="25" name="Picture 7" descr="SNL_Motto.png"/>
          <p:cNvPicPr>
            <a:picLocks noChangeAspect="1"/>
          </p:cNvPicPr>
          <p:nvPr userDrawn="1"/>
        </p:nvPicPr>
        <p:blipFill>
          <a:blip r:embed="rId3"/>
          <a:srcRect/>
          <a:stretch>
            <a:fillRect/>
          </a:stretch>
        </p:blipFill>
        <p:spPr bwMode="auto">
          <a:xfrm>
            <a:off x="1227138" y="601288"/>
            <a:ext cx="5394325" cy="304800"/>
          </a:xfrm>
          <a:prstGeom prst="rect">
            <a:avLst/>
          </a:prstGeom>
          <a:noFill/>
          <a:ln w="9525">
            <a:noFill/>
            <a:miter lim="800000"/>
            <a:headEnd/>
            <a:tailEnd/>
          </a:ln>
        </p:spPr>
      </p:pic>
      <p:sp>
        <p:nvSpPr>
          <p:cNvPr id="36" name="Rectangle 35"/>
          <p:cNvSpPr/>
          <p:nvPr userDrawn="1"/>
        </p:nvSpPr>
        <p:spPr>
          <a:xfrm>
            <a:off x="0" y="3369731"/>
            <a:ext cx="9144000" cy="397933"/>
          </a:xfrm>
          <a:prstGeom prst="rect">
            <a:avLst/>
          </a:prstGeom>
          <a:solidFill>
            <a:srgbClr val="102E54"/>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8" name="Rectangle 5"/>
          <p:cNvSpPr>
            <a:spLocks noGrp="1" noChangeArrowheads="1"/>
          </p:cNvSpPr>
          <p:nvPr>
            <p:ph type="ftr" sz="quarter" idx="3"/>
          </p:nvPr>
        </p:nvSpPr>
        <p:spPr bwMode="auto">
          <a:xfrm>
            <a:off x="3123405" y="6519332"/>
            <a:ext cx="2895600" cy="284666"/>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FFFFFF"/>
                </a:solidFill>
                <a:latin typeface="Calibri"/>
                <a:cs typeface="Calibri"/>
              </a:defRPr>
            </a:lvl1pPr>
          </a:lstStyle>
          <a:p>
            <a:endParaRPr lang="en-US" dirty="0"/>
          </a:p>
        </p:txBody>
      </p:sp>
      <p:sp>
        <p:nvSpPr>
          <p:cNvPr id="20" name="TextBox 19"/>
          <p:cNvSpPr txBox="1"/>
          <p:nvPr userDrawn="1"/>
        </p:nvSpPr>
        <p:spPr>
          <a:xfrm>
            <a:off x="3124200" y="6172200"/>
            <a:ext cx="5562600" cy="276999"/>
          </a:xfrm>
          <a:prstGeom prst="rect">
            <a:avLst/>
          </a:prstGeom>
          <a:noFill/>
        </p:spPr>
        <p:txBody>
          <a:bodyPr>
            <a:spAutoFit/>
          </a:bodyPr>
          <a:lstStyle/>
          <a:p>
            <a:pPr>
              <a:tabLst>
                <a:tab pos="5376863" algn="r"/>
              </a:tabLst>
            </a:pPr>
            <a:r>
              <a:rPr lang="en-US" sz="600" kern="1200" dirty="0" smtClean="0">
                <a:solidFill>
                  <a:schemeClr val="tx1"/>
                </a:solidFill>
                <a:effectLst/>
                <a:latin typeface="Arial"/>
                <a:ea typeface="+mn-ea"/>
                <a:cs typeface="Arial"/>
              </a:rPr>
              <a:t>Sandia National Laboratories is a multi-program laboratory managed and operated by Sandia Corporation, a wholly owned subsidiary of Lockheed Martin Corporation, for the U.S. Department of Energy’s National Nuclear Security Administration under contract DE-AC04-94AL85000.	 SAND NO. 2011-XXXXP</a:t>
            </a:r>
            <a:endParaRPr lang="en-US" sz="600" kern="1200" dirty="0">
              <a:solidFill>
                <a:schemeClr val="tx1"/>
              </a:solidFill>
              <a:effectLst/>
              <a:latin typeface="Arial"/>
              <a:ea typeface="+mn-ea"/>
              <a:cs typeface="Arial"/>
            </a:endParaRPr>
          </a:p>
        </p:txBody>
      </p:sp>
      <p:pic>
        <p:nvPicPr>
          <p:cNvPr id="23" name="Picture 22" descr="New_DOE_Logo_White.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12725" y="6120575"/>
            <a:ext cx="981012" cy="246888"/>
          </a:xfrm>
          <a:prstGeom prst="rect">
            <a:avLst/>
          </a:prstGeom>
        </p:spPr>
      </p:pic>
      <p:pic>
        <p:nvPicPr>
          <p:cNvPr id="24" name="Picture 23" descr="NNSA Logo_White.png"/>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380066" y="6120575"/>
            <a:ext cx="888456" cy="246888"/>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4_Title Slide">
    <p:spTree>
      <p:nvGrpSpPr>
        <p:cNvPr id="1" name=""/>
        <p:cNvGrpSpPr/>
        <p:nvPr/>
      </p:nvGrpSpPr>
      <p:grpSpPr>
        <a:xfrm>
          <a:off x="0" y="0"/>
          <a:ext cx="0" cy="0"/>
          <a:chOff x="0" y="0"/>
          <a:chExt cx="0" cy="0"/>
        </a:xfrm>
      </p:grpSpPr>
      <p:sp>
        <p:nvSpPr>
          <p:cNvPr id="34" name="Rectangle 33"/>
          <p:cNvSpPr/>
          <p:nvPr userDrawn="1"/>
        </p:nvSpPr>
        <p:spPr>
          <a:xfrm>
            <a:off x="0" y="0"/>
            <a:ext cx="9144000" cy="661247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Rectangle 22"/>
          <p:cNvSpPr/>
          <p:nvPr userDrawn="1"/>
        </p:nvSpPr>
        <p:spPr>
          <a:xfrm>
            <a:off x="0" y="3369731"/>
            <a:ext cx="9144000" cy="3089807"/>
          </a:xfrm>
          <a:prstGeom prst="rect">
            <a:avLst/>
          </a:prstGeom>
          <a:solidFill>
            <a:srgbClr val="9E8C78"/>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2" name="Rectangle 11"/>
          <p:cNvSpPr/>
          <p:nvPr/>
        </p:nvSpPr>
        <p:spPr>
          <a:xfrm>
            <a:off x="0" y="6553200"/>
            <a:ext cx="9144000" cy="304800"/>
          </a:xfrm>
          <a:prstGeom prst="rect">
            <a:avLst/>
          </a:prstGeom>
          <a:solidFill>
            <a:srgbClr val="30A6CD"/>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3" name="Rectangle 12"/>
          <p:cNvSpPr/>
          <p:nvPr/>
        </p:nvSpPr>
        <p:spPr>
          <a:xfrm>
            <a:off x="0" y="6451600"/>
            <a:ext cx="9144000" cy="76200"/>
          </a:xfrm>
          <a:prstGeom prst="rect">
            <a:avLst/>
          </a:prstGeom>
          <a:solidFill>
            <a:srgbClr val="8000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pic>
        <p:nvPicPr>
          <p:cNvPr id="15" name="Picture 12" descr="NNSAlogo_Black.jpg"/>
          <p:cNvPicPr>
            <a:picLocks noChangeAspect="1"/>
          </p:cNvPicPr>
          <p:nvPr/>
        </p:nvPicPr>
        <p:blipFill>
          <a:blip r:embed="rId2"/>
          <a:stretch>
            <a:fillRect/>
          </a:stretch>
        </p:blipFill>
        <p:spPr bwMode="auto">
          <a:xfrm>
            <a:off x="1380066" y="6115572"/>
            <a:ext cx="850737" cy="276233"/>
          </a:xfrm>
          <a:prstGeom prst="rect">
            <a:avLst/>
          </a:prstGeom>
          <a:noFill/>
          <a:ln w="9525">
            <a:noFill/>
            <a:miter lim="800000"/>
            <a:headEnd/>
            <a:tailEnd/>
          </a:ln>
        </p:spPr>
      </p:pic>
      <p:pic>
        <p:nvPicPr>
          <p:cNvPr id="16" name="Picture 13" descr="NNSAlogo_Black.jpg"/>
          <p:cNvPicPr>
            <a:picLocks noChangeAspect="1"/>
          </p:cNvPicPr>
          <p:nvPr/>
        </p:nvPicPr>
        <p:blipFill>
          <a:blip r:embed="rId3"/>
          <a:srcRect/>
          <a:stretch>
            <a:fillRect/>
          </a:stretch>
        </p:blipFill>
        <p:spPr bwMode="auto">
          <a:xfrm>
            <a:off x="212725" y="6119813"/>
            <a:ext cx="1023938" cy="247650"/>
          </a:xfrm>
          <a:prstGeom prst="rect">
            <a:avLst/>
          </a:prstGeom>
          <a:noFill/>
          <a:ln w="9525">
            <a:noFill/>
            <a:miter lim="800000"/>
            <a:headEnd/>
            <a:tailEnd/>
          </a:ln>
        </p:spPr>
      </p:pic>
      <p:sp>
        <p:nvSpPr>
          <p:cNvPr id="17" name="Rectangle 16"/>
          <p:cNvSpPr/>
          <p:nvPr/>
        </p:nvSpPr>
        <p:spPr>
          <a:xfrm>
            <a:off x="0" y="1456267"/>
            <a:ext cx="3768892" cy="1835692"/>
          </a:xfrm>
          <a:prstGeom prst="rect">
            <a:avLst/>
          </a:prstGeom>
          <a:solidFill>
            <a:schemeClr val="bg1">
              <a:lumMod val="75000"/>
              <a:lumOff val="2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solidFill>
                  <a:schemeClr val="bg1">
                    <a:lumMod val="65000"/>
                  </a:schemeClr>
                </a:solidFill>
              </a:rPr>
              <a:t>Photos placed in horizontal position </a:t>
            </a:r>
            <a:br>
              <a:rPr lang="en-US" sz="1400" dirty="0" smtClean="0">
                <a:solidFill>
                  <a:schemeClr val="bg1">
                    <a:lumMod val="65000"/>
                  </a:schemeClr>
                </a:solidFill>
              </a:rPr>
            </a:br>
            <a:r>
              <a:rPr lang="en-US" sz="1400" dirty="0" smtClean="0">
                <a:solidFill>
                  <a:schemeClr val="bg1">
                    <a:lumMod val="65000"/>
                  </a:schemeClr>
                </a:solidFill>
              </a:rPr>
              <a:t>with even amount of white space</a:t>
            </a:r>
            <a:br>
              <a:rPr lang="en-US" sz="1400" dirty="0" smtClean="0">
                <a:solidFill>
                  <a:schemeClr val="bg1">
                    <a:lumMod val="65000"/>
                  </a:schemeClr>
                </a:solidFill>
              </a:rPr>
            </a:br>
            <a:r>
              <a:rPr lang="en-US" sz="1400" dirty="0" smtClean="0">
                <a:solidFill>
                  <a:schemeClr val="bg1">
                    <a:lumMod val="65000"/>
                  </a:schemeClr>
                </a:solidFill>
              </a:rPr>
              <a:t> between photos and header</a:t>
            </a:r>
            <a:endParaRPr lang="en-US" sz="1400" dirty="0">
              <a:solidFill>
                <a:schemeClr val="bg1">
                  <a:lumMod val="65000"/>
                </a:schemeClr>
              </a:solidFill>
            </a:endParaRPr>
          </a:p>
        </p:txBody>
      </p:sp>
      <p:sp>
        <p:nvSpPr>
          <p:cNvPr id="18" name="Rectangle 17"/>
          <p:cNvSpPr/>
          <p:nvPr/>
        </p:nvSpPr>
        <p:spPr>
          <a:xfrm>
            <a:off x="3852060" y="1456267"/>
            <a:ext cx="2286000" cy="1835692"/>
          </a:xfrm>
          <a:prstGeom prst="rect">
            <a:avLst/>
          </a:prstGeom>
          <a:solidFill>
            <a:schemeClr val="bg1">
              <a:lumMod val="75000"/>
              <a:lumOff val="2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p:cNvSpPr/>
          <p:nvPr/>
        </p:nvSpPr>
        <p:spPr>
          <a:xfrm>
            <a:off x="6226864" y="1456267"/>
            <a:ext cx="2917136" cy="1835692"/>
          </a:xfrm>
          <a:prstGeom prst="rect">
            <a:avLst/>
          </a:prstGeom>
          <a:solidFill>
            <a:schemeClr val="bg1">
              <a:lumMod val="75000"/>
              <a:lumOff val="2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920646" y="3678173"/>
            <a:ext cx="7772400" cy="898198"/>
          </a:xfrm>
        </p:spPr>
        <p:txBody>
          <a:bodyPr/>
          <a:lstStyle>
            <a:lvl1pPr algn="r">
              <a:defRPr>
                <a:solidFill>
                  <a:srgbClr val="FFFFFF"/>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3044352" y="4591567"/>
            <a:ext cx="5641337" cy="593737"/>
          </a:xfrm>
        </p:spPr>
        <p:txBody>
          <a:bodyPr/>
          <a:lstStyle>
            <a:lvl1pPr marL="0" indent="0" algn="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dirty="0"/>
          </a:p>
        </p:txBody>
      </p:sp>
      <p:pic>
        <p:nvPicPr>
          <p:cNvPr id="21" name="Picture 6" descr="SNL_Stacked_White.png"/>
          <p:cNvPicPr>
            <a:picLocks noChangeAspect="1"/>
          </p:cNvPicPr>
          <p:nvPr userDrawn="1"/>
        </p:nvPicPr>
        <p:blipFill>
          <a:blip r:embed="rId4"/>
          <a:srcRect/>
          <a:stretch>
            <a:fillRect/>
          </a:stretch>
        </p:blipFill>
        <p:spPr bwMode="auto">
          <a:xfrm>
            <a:off x="6934200" y="533559"/>
            <a:ext cx="1524000" cy="585787"/>
          </a:xfrm>
          <a:prstGeom prst="rect">
            <a:avLst/>
          </a:prstGeom>
          <a:noFill/>
          <a:ln w="9525">
            <a:noFill/>
            <a:miter lim="800000"/>
            <a:headEnd/>
            <a:tailEnd/>
          </a:ln>
        </p:spPr>
      </p:pic>
      <p:pic>
        <p:nvPicPr>
          <p:cNvPr id="22" name="Picture 7" descr="SNL_Motto.png"/>
          <p:cNvPicPr>
            <a:picLocks noChangeAspect="1"/>
          </p:cNvPicPr>
          <p:nvPr userDrawn="1"/>
        </p:nvPicPr>
        <p:blipFill>
          <a:blip r:embed="rId5">
            <a:lum bright="70000" contrast="-70000"/>
          </a:blip>
          <a:stretch>
            <a:fillRect/>
          </a:stretch>
        </p:blipFill>
        <p:spPr bwMode="auto">
          <a:xfrm>
            <a:off x="1227748" y="601288"/>
            <a:ext cx="5393104" cy="304800"/>
          </a:xfrm>
          <a:prstGeom prst="rect">
            <a:avLst/>
          </a:prstGeom>
          <a:noFill/>
          <a:ln w="9525">
            <a:noFill/>
            <a:miter lim="800000"/>
            <a:headEnd/>
            <a:tailEnd/>
          </a:ln>
        </p:spPr>
      </p:pic>
      <p:sp>
        <p:nvSpPr>
          <p:cNvPr id="32" name="Rectangle 4"/>
          <p:cNvSpPr>
            <a:spLocks noGrp="1" noChangeArrowheads="1"/>
          </p:cNvSpPr>
          <p:nvPr>
            <p:ph type="dt" sz="half" idx="2"/>
          </p:nvPr>
        </p:nvSpPr>
        <p:spPr bwMode="auto">
          <a:xfrm>
            <a:off x="6934199" y="5797079"/>
            <a:ext cx="1751489" cy="322734"/>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100">
                <a:latin typeface="Calibri"/>
                <a:cs typeface="Calibri"/>
              </a:defRPr>
            </a:lvl1pPr>
          </a:lstStyle>
          <a:p>
            <a:endParaRPr lang="en-US"/>
          </a:p>
        </p:txBody>
      </p:sp>
      <p:pic>
        <p:nvPicPr>
          <p:cNvPr id="33" name="Picture 8" descr="SNL_color_stack.png"/>
          <p:cNvPicPr>
            <a:picLocks noChangeAspect="1"/>
          </p:cNvPicPr>
          <p:nvPr userDrawn="1"/>
        </p:nvPicPr>
        <p:blipFill>
          <a:blip r:embed="rId6"/>
          <a:srcRect/>
          <a:stretch>
            <a:fillRect/>
          </a:stretch>
        </p:blipFill>
        <p:spPr bwMode="auto">
          <a:xfrm>
            <a:off x="6934201" y="408000"/>
            <a:ext cx="1524000" cy="669011"/>
          </a:xfrm>
          <a:prstGeom prst="rect">
            <a:avLst/>
          </a:prstGeom>
          <a:noFill/>
          <a:ln w="9525">
            <a:noFill/>
            <a:miter lim="800000"/>
            <a:headEnd/>
            <a:tailEnd/>
          </a:ln>
        </p:spPr>
      </p:pic>
      <p:sp>
        <p:nvSpPr>
          <p:cNvPr id="20" name="Rectangle 5"/>
          <p:cNvSpPr>
            <a:spLocks noGrp="1" noChangeArrowheads="1"/>
          </p:cNvSpPr>
          <p:nvPr>
            <p:ph type="ftr" sz="quarter" idx="3"/>
          </p:nvPr>
        </p:nvSpPr>
        <p:spPr bwMode="auto">
          <a:xfrm>
            <a:off x="3123405" y="6519332"/>
            <a:ext cx="2895600" cy="284666"/>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FFFFFF"/>
                </a:solidFill>
                <a:latin typeface="Calibri"/>
                <a:cs typeface="Calibri"/>
              </a:defRPr>
            </a:lvl1pPr>
          </a:lstStyle>
          <a:p>
            <a:endParaRPr lang="en-US" dirty="0"/>
          </a:p>
        </p:txBody>
      </p:sp>
      <p:sp>
        <p:nvSpPr>
          <p:cNvPr id="24" name="TextBox 23"/>
          <p:cNvSpPr txBox="1"/>
          <p:nvPr userDrawn="1"/>
        </p:nvSpPr>
        <p:spPr>
          <a:xfrm>
            <a:off x="3124200" y="6172200"/>
            <a:ext cx="5562600" cy="276999"/>
          </a:xfrm>
          <a:prstGeom prst="rect">
            <a:avLst/>
          </a:prstGeom>
          <a:noFill/>
        </p:spPr>
        <p:txBody>
          <a:bodyPr>
            <a:spAutoFit/>
          </a:bodyPr>
          <a:lstStyle/>
          <a:p>
            <a:pPr>
              <a:tabLst>
                <a:tab pos="5376863" algn="r"/>
              </a:tabLst>
            </a:pPr>
            <a:r>
              <a:rPr lang="en-US" sz="600" kern="1200" dirty="0" smtClean="0">
                <a:solidFill>
                  <a:schemeClr val="tx1"/>
                </a:solidFill>
                <a:effectLst/>
                <a:latin typeface="Arial"/>
                <a:ea typeface="+mn-ea"/>
                <a:cs typeface="Arial"/>
              </a:rPr>
              <a:t>Sandia National Laboratories is a multi-program laboratory managed and operated by Sandia Corporation, a wholly owned subsidiary of Lockheed Martin Corporation, for the U.S. Department of Energy’s National Nuclear Security Administration under contract DE-AC04-94AL85000.	 SAND NO. 2011-XXXXP</a:t>
            </a:r>
            <a:endParaRPr lang="en-US" sz="600" kern="1200" dirty="0">
              <a:solidFill>
                <a:schemeClr val="tx1"/>
              </a:solidFill>
              <a:effectLst/>
              <a:latin typeface="Arial"/>
              <a:ea typeface="+mn-ea"/>
              <a:cs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29" name="Rectangle 28"/>
          <p:cNvSpPr/>
          <p:nvPr userDrawn="1"/>
        </p:nvSpPr>
        <p:spPr>
          <a:xfrm>
            <a:off x="1" y="0"/>
            <a:ext cx="9143999" cy="6858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Rectangle 29"/>
          <p:cNvSpPr/>
          <p:nvPr userDrawn="1"/>
        </p:nvSpPr>
        <p:spPr>
          <a:xfrm>
            <a:off x="-1" y="4040484"/>
            <a:ext cx="2484223" cy="2817515"/>
          </a:xfrm>
          <a:prstGeom prst="rect">
            <a:avLst/>
          </a:prstGeom>
          <a:solidFill>
            <a:srgbClr val="102E54"/>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7" name="Rectangle 6"/>
          <p:cNvSpPr/>
          <p:nvPr/>
        </p:nvSpPr>
        <p:spPr>
          <a:xfrm>
            <a:off x="-1" y="0"/>
            <a:ext cx="2484223" cy="893232"/>
          </a:xfrm>
          <a:prstGeom prst="rect">
            <a:avLst/>
          </a:prstGeom>
          <a:solidFill>
            <a:srgbClr val="102E54"/>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3" name="Rectangle 12"/>
          <p:cNvSpPr/>
          <p:nvPr/>
        </p:nvSpPr>
        <p:spPr>
          <a:xfrm>
            <a:off x="8806432" y="-1"/>
            <a:ext cx="337567" cy="6857999"/>
          </a:xfrm>
          <a:prstGeom prst="rect">
            <a:avLst/>
          </a:prstGeom>
          <a:solidFill>
            <a:srgbClr val="9D8C78"/>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17" name="Rectangle 16"/>
          <p:cNvSpPr/>
          <p:nvPr/>
        </p:nvSpPr>
        <p:spPr>
          <a:xfrm>
            <a:off x="1" y="989095"/>
            <a:ext cx="1359657" cy="1395877"/>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dirty="0" smtClean="0">
                <a:solidFill>
                  <a:schemeClr val="bg1">
                    <a:lumMod val="65000"/>
                  </a:schemeClr>
                </a:solidFill>
              </a:rPr>
              <a:t>Photos placed in horizontal position </a:t>
            </a:r>
            <a:br>
              <a:rPr lang="en-US" sz="1100" dirty="0" smtClean="0">
                <a:solidFill>
                  <a:schemeClr val="bg1">
                    <a:lumMod val="65000"/>
                  </a:schemeClr>
                </a:solidFill>
              </a:rPr>
            </a:br>
            <a:r>
              <a:rPr lang="en-US" sz="1100" dirty="0" smtClean="0">
                <a:solidFill>
                  <a:schemeClr val="bg1">
                    <a:lumMod val="65000"/>
                  </a:schemeClr>
                </a:solidFill>
              </a:rPr>
              <a:t>with even amount of white space</a:t>
            </a:r>
            <a:br>
              <a:rPr lang="en-US" sz="1100" dirty="0" smtClean="0">
                <a:solidFill>
                  <a:schemeClr val="bg1">
                    <a:lumMod val="65000"/>
                  </a:schemeClr>
                </a:solidFill>
              </a:rPr>
            </a:br>
            <a:r>
              <a:rPr lang="en-US" sz="1100" dirty="0" smtClean="0">
                <a:solidFill>
                  <a:schemeClr val="bg1">
                    <a:lumMod val="65000"/>
                  </a:schemeClr>
                </a:solidFill>
              </a:rPr>
              <a:t> between photos and header</a:t>
            </a:r>
            <a:endParaRPr lang="en-US" sz="1100" dirty="0">
              <a:solidFill>
                <a:schemeClr val="bg1">
                  <a:lumMod val="65000"/>
                </a:schemeClr>
              </a:solidFill>
            </a:endParaRPr>
          </a:p>
        </p:txBody>
      </p:sp>
      <p:sp>
        <p:nvSpPr>
          <p:cNvPr id="2" name="Title 1"/>
          <p:cNvSpPr>
            <a:spLocks noGrp="1"/>
          </p:cNvSpPr>
          <p:nvPr>
            <p:ph type="ctrTitle"/>
          </p:nvPr>
        </p:nvSpPr>
        <p:spPr>
          <a:xfrm>
            <a:off x="2714502" y="1250965"/>
            <a:ext cx="5971187" cy="1233338"/>
          </a:xfrm>
        </p:spPr>
        <p:txBody>
          <a:bodyPr/>
          <a:lstStyle>
            <a:lvl1pPr algn="l">
              <a:lnSpc>
                <a:spcPts val="3800"/>
              </a:lnSpc>
              <a:defRPr>
                <a:solidFill>
                  <a:srgbClr val="9D8C78"/>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2714502" y="2588978"/>
            <a:ext cx="5641337" cy="593737"/>
          </a:xfrm>
        </p:spPr>
        <p:txBody>
          <a:bodyPr/>
          <a:lstStyle>
            <a:lvl1pPr marL="0" indent="0" algn="l">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smtClean="0"/>
              <a:t>Click to edit Master subtitle style</a:t>
            </a:r>
            <a:endParaRPr lang="en-US" dirty="0"/>
          </a:p>
        </p:txBody>
      </p:sp>
      <p:pic>
        <p:nvPicPr>
          <p:cNvPr id="21" name="Picture 6" descr="SNL_Stacked_White.png"/>
          <p:cNvPicPr>
            <a:picLocks noChangeAspect="1"/>
          </p:cNvPicPr>
          <p:nvPr userDrawn="1"/>
        </p:nvPicPr>
        <p:blipFill>
          <a:blip r:embed="rId2"/>
          <a:srcRect/>
          <a:stretch>
            <a:fillRect/>
          </a:stretch>
        </p:blipFill>
        <p:spPr bwMode="auto">
          <a:xfrm>
            <a:off x="357199" y="4339006"/>
            <a:ext cx="1524000" cy="585787"/>
          </a:xfrm>
          <a:prstGeom prst="rect">
            <a:avLst/>
          </a:prstGeom>
          <a:noFill/>
          <a:ln w="9525">
            <a:noFill/>
            <a:miter lim="800000"/>
            <a:headEnd/>
            <a:tailEnd/>
          </a:ln>
        </p:spPr>
      </p:pic>
      <p:pic>
        <p:nvPicPr>
          <p:cNvPr id="22" name="Picture 7" descr="SNL_Motto.png"/>
          <p:cNvPicPr>
            <a:picLocks noChangeAspect="1"/>
          </p:cNvPicPr>
          <p:nvPr userDrawn="1"/>
        </p:nvPicPr>
        <p:blipFill>
          <a:blip r:embed="rId3"/>
          <a:stretch>
            <a:fillRect/>
          </a:stretch>
        </p:blipFill>
        <p:spPr bwMode="auto">
          <a:xfrm>
            <a:off x="298048" y="5157318"/>
            <a:ext cx="970718" cy="1453660"/>
          </a:xfrm>
          <a:prstGeom prst="rect">
            <a:avLst/>
          </a:prstGeom>
          <a:noFill/>
          <a:ln w="9525">
            <a:noFill/>
            <a:miter lim="800000"/>
            <a:headEnd/>
            <a:tailEnd/>
          </a:ln>
        </p:spPr>
      </p:pic>
      <p:pic>
        <p:nvPicPr>
          <p:cNvPr id="27" name="Picture 13" descr="NNSAlogo_Black.jpg"/>
          <p:cNvPicPr>
            <a:picLocks noChangeAspect="1"/>
          </p:cNvPicPr>
          <p:nvPr userDrawn="1"/>
        </p:nvPicPr>
        <p:blipFill>
          <a:blip r:embed="rId4"/>
          <a:srcRect/>
          <a:stretch>
            <a:fillRect/>
          </a:stretch>
        </p:blipFill>
        <p:spPr bwMode="auto">
          <a:xfrm>
            <a:off x="2763683" y="5932869"/>
            <a:ext cx="1023938" cy="247650"/>
          </a:xfrm>
          <a:prstGeom prst="rect">
            <a:avLst/>
          </a:prstGeom>
          <a:noFill/>
          <a:ln w="9525">
            <a:noFill/>
            <a:miter lim="800000"/>
            <a:headEnd/>
            <a:tailEnd/>
          </a:ln>
        </p:spPr>
      </p:pic>
      <p:sp>
        <p:nvSpPr>
          <p:cNvPr id="32" name="Rectangle 4"/>
          <p:cNvSpPr>
            <a:spLocks noGrp="1" noChangeArrowheads="1"/>
          </p:cNvSpPr>
          <p:nvPr>
            <p:ph type="dt" sz="half" idx="2"/>
          </p:nvPr>
        </p:nvSpPr>
        <p:spPr bwMode="auto">
          <a:xfrm>
            <a:off x="2714502" y="265178"/>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100">
                <a:latin typeface="Calibri"/>
                <a:cs typeface="Calibri"/>
              </a:defRPr>
            </a:lvl1pPr>
          </a:lstStyle>
          <a:p>
            <a:endParaRPr lang="en-US" dirty="0"/>
          </a:p>
        </p:txBody>
      </p:sp>
      <p:sp>
        <p:nvSpPr>
          <p:cNvPr id="20" name="Rectangle 19"/>
          <p:cNvSpPr/>
          <p:nvPr userDrawn="1"/>
        </p:nvSpPr>
        <p:spPr>
          <a:xfrm>
            <a:off x="0" y="2484303"/>
            <a:ext cx="2484222" cy="1467948"/>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solidFill>
                  <a:schemeClr val="bg1">
                    <a:lumMod val="65000"/>
                  </a:schemeClr>
                </a:solidFill>
              </a:rPr>
              <a:t>Photos placed in horizontal position </a:t>
            </a:r>
            <a:br>
              <a:rPr lang="en-US" sz="1400" dirty="0" smtClean="0">
                <a:solidFill>
                  <a:schemeClr val="bg1">
                    <a:lumMod val="65000"/>
                  </a:schemeClr>
                </a:solidFill>
              </a:rPr>
            </a:br>
            <a:r>
              <a:rPr lang="en-US" sz="1400" dirty="0" smtClean="0">
                <a:solidFill>
                  <a:schemeClr val="bg1">
                    <a:lumMod val="65000"/>
                  </a:schemeClr>
                </a:solidFill>
              </a:rPr>
              <a:t>with even amount of white space</a:t>
            </a:r>
            <a:br>
              <a:rPr lang="en-US" sz="1400" dirty="0" smtClean="0">
                <a:solidFill>
                  <a:schemeClr val="bg1">
                    <a:lumMod val="65000"/>
                  </a:schemeClr>
                </a:solidFill>
              </a:rPr>
            </a:br>
            <a:r>
              <a:rPr lang="en-US" sz="1400" dirty="0" smtClean="0">
                <a:solidFill>
                  <a:schemeClr val="bg1">
                    <a:lumMod val="65000"/>
                  </a:schemeClr>
                </a:solidFill>
              </a:rPr>
              <a:t> between photos and header</a:t>
            </a:r>
            <a:endParaRPr lang="en-US" sz="1400" dirty="0">
              <a:solidFill>
                <a:schemeClr val="bg1">
                  <a:lumMod val="65000"/>
                </a:schemeClr>
              </a:solidFill>
            </a:endParaRPr>
          </a:p>
        </p:txBody>
      </p:sp>
      <p:sp>
        <p:nvSpPr>
          <p:cNvPr id="25" name="Rectangle 24"/>
          <p:cNvSpPr/>
          <p:nvPr userDrawn="1"/>
        </p:nvSpPr>
        <p:spPr>
          <a:xfrm>
            <a:off x="1472391" y="989095"/>
            <a:ext cx="1011831" cy="1395877"/>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00" dirty="0">
              <a:solidFill>
                <a:schemeClr val="bg1">
                  <a:lumMod val="65000"/>
                </a:schemeClr>
              </a:solidFill>
            </a:endParaRPr>
          </a:p>
        </p:txBody>
      </p:sp>
      <p:sp>
        <p:nvSpPr>
          <p:cNvPr id="31" name="Rectangle 30"/>
          <p:cNvSpPr/>
          <p:nvPr userDrawn="1"/>
        </p:nvSpPr>
        <p:spPr>
          <a:xfrm>
            <a:off x="8693778" y="-1"/>
            <a:ext cx="77764" cy="6857999"/>
          </a:xfrm>
          <a:prstGeom prst="rect">
            <a:avLst/>
          </a:prstGeom>
          <a:solidFill>
            <a:srgbClr val="8000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pic>
        <p:nvPicPr>
          <p:cNvPr id="33" name="Picture 12" descr="NNSAlogo_Black.jpg"/>
          <p:cNvPicPr>
            <a:picLocks noChangeAspect="1"/>
          </p:cNvPicPr>
          <p:nvPr userDrawn="1"/>
        </p:nvPicPr>
        <p:blipFill>
          <a:blip r:embed="rId5"/>
          <a:stretch>
            <a:fillRect/>
          </a:stretch>
        </p:blipFill>
        <p:spPr bwMode="auto">
          <a:xfrm>
            <a:off x="4039700" y="5921220"/>
            <a:ext cx="850737" cy="276233"/>
          </a:xfrm>
          <a:prstGeom prst="rect">
            <a:avLst/>
          </a:prstGeom>
          <a:noFill/>
          <a:ln w="9525">
            <a:noFill/>
            <a:miter lim="800000"/>
            <a:headEnd/>
            <a:tailEnd/>
          </a:ln>
        </p:spPr>
      </p:pic>
      <p:sp>
        <p:nvSpPr>
          <p:cNvPr id="34" name="Rectangle 5"/>
          <p:cNvSpPr>
            <a:spLocks noGrp="1" noChangeArrowheads="1"/>
          </p:cNvSpPr>
          <p:nvPr>
            <p:ph type="ftr" sz="quarter" idx="3"/>
          </p:nvPr>
        </p:nvSpPr>
        <p:spPr bwMode="auto">
          <a:xfrm>
            <a:off x="2708522" y="6519332"/>
            <a:ext cx="2895600" cy="284666"/>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chemeClr val="tx1"/>
                </a:solidFill>
                <a:latin typeface="Calibri"/>
                <a:cs typeface="Calibri"/>
              </a:defRPr>
            </a:lvl1pPr>
          </a:lstStyle>
          <a:p>
            <a:endParaRPr lang="en-US" dirty="0"/>
          </a:p>
        </p:txBody>
      </p:sp>
      <p:sp>
        <p:nvSpPr>
          <p:cNvPr id="19" name="TextBox 18"/>
          <p:cNvSpPr txBox="1"/>
          <p:nvPr userDrawn="1"/>
        </p:nvSpPr>
        <p:spPr>
          <a:xfrm>
            <a:off x="3124200" y="6172200"/>
            <a:ext cx="5562600" cy="276999"/>
          </a:xfrm>
          <a:prstGeom prst="rect">
            <a:avLst/>
          </a:prstGeom>
          <a:noFill/>
        </p:spPr>
        <p:txBody>
          <a:bodyPr>
            <a:spAutoFit/>
          </a:bodyPr>
          <a:lstStyle/>
          <a:p>
            <a:r>
              <a:rPr lang="en-US" sz="600" kern="1200" dirty="0" smtClean="0">
                <a:solidFill>
                  <a:schemeClr val="tx1"/>
                </a:solidFill>
                <a:effectLst/>
                <a:latin typeface="Arial"/>
                <a:ea typeface="+mn-ea"/>
                <a:cs typeface="Arial"/>
              </a:rPr>
              <a:t>Sandia National Laboratories is a multi-program laboratory managed and operated by Sandia Corporation, a wholly owned subsidiary of Lockheed Martin Corporation, for the U.S. Department of Energy’s National Nuclear Security Administration under contract DE-AC04-94AL85000. SAND NO. 2011-XXXXP</a:t>
            </a:r>
            <a:endParaRPr lang="en-US" sz="600" kern="1200" dirty="0">
              <a:solidFill>
                <a:schemeClr val="tx1"/>
              </a:solidFill>
              <a:effectLst/>
              <a:latin typeface="Arial"/>
              <a:ea typeface="+mn-ea"/>
              <a:cs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5_Title Slide">
    <p:spTree>
      <p:nvGrpSpPr>
        <p:cNvPr id="1" name=""/>
        <p:cNvGrpSpPr/>
        <p:nvPr/>
      </p:nvGrpSpPr>
      <p:grpSpPr>
        <a:xfrm>
          <a:off x="0" y="0"/>
          <a:ext cx="0" cy="0"/>
          <a:chOff x="0" y="0"/>
          <a:chExt cx="0" cy="0"/>
        </a:xfrm>
      </p:grpSpPr>
      <p:sp>
        <p:nvSpPr>
          <p:cNvPr id="29" name="Rectangle 28"/>
          <p:cNvSpPr/>
          <p:nvPr userDrawn="1"/>
        </p:nvSpPr>
        <p:spPr>
          <a:xfrm>
            <a:off x="1" y="0"/>
            <a:ext cx="9143999" cy="6858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Rectangle 29"/>
          <p:cNvSpPr/>
          <p:nvPr userDrawn="1"/>
        </p:nvSpPr>
        <p:spPr>
          <a:xfrm>
            <a:off x="4571999" y="0"/>
            <a:ext cx="4572001" cy="2817515"/>
          </a:xfrm>
          <a:prstGeom prst="rect">
            <a:avLst/>
          </a:prstGeom>
          <a:solidFill>
            <a:srgbClr val="102E54"/>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7" name="Rectangle 6"/>
          <p:cNvSpPr/>
          <p:nvPr/>
        </p:nvSpPr>
        <p:spPr>
          <a:xfrm>
            <a:off x="4571999" y="5964768"/>
            <a:ext cx="4572001" cy="893232"/>
          </a:xfrm>
          <a:prstGeom prst="rect">
            <a:avLst/>
          </a:prstGeom>
          <a:solidFill>
            <a:srgbClr val="102E54"/>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7" name="Rectangle 16"/>
          <p:cNvSpPr/>
          <p:nvPr/>
        </p:nvSpPr>
        <p:spPr>
          <a:xfrm>
            <a:off x="4572001" y="2908379"/>
            <a:ext cx="1359657" cy="1395877"/>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dirty="0" smtClean="0">
                <a:solidFill>
                  <a:schemeClr val="bg1">
                    <a:lumMod val="65000"/>
                  </a:schemeClr>
                </a:solidFill>
              </a:rPr>
              <a:t>Photos placed in horizontal position </a:t>
            </a:r>
            <a:br>
              <a:rPr lang="en-US" sz="1100" dirty="0" smtClean="0">
                <a:solidFill>
                  <a:schemeClr val="bg1">
                    <a:lumMod val="65000"/>
                  </a:schemeClr>
                </a:solidFill>
              </a:rPr>
            </a:br>
            <a:r>
              <a:rPr lang="en-US" sz="1100" dirty="0" smtClean="0">
                <a:solidFill>
                  <a:schemeClr val="bg1">
                    <a:lumMod val="65000"/>
                  </a:schemeClr>
                </a:solidFill>
              </a:rPr>
              <a:t>with even amount of white space</a:t>
            </a:r>
            <a:br>
              <a:rPr lang="en-US" sz="1100" dirty="0" smtClean="0">
                <a:solidFill>
                  <a:schemeClr val="bg1">
                    <a:lumMod val="65000"/>
                  </a:schemeClr>
                </a:solidFill>
              </a:rPr>
            </a:br>
            <a:r>
              <a:rPr lang="en-US" sz="1100" dirty="0" smtClean="0">
                <a:solidFill>
                  <a:schemeClr val="bg1">
                    <a:lumMod val="65000"/>
                  </a:schemeClr>
                </a:solidFill>
              </a:rPr>
              <a:t> between photos and header</a:t>
            </a:r>
            <a:endParaRPr lang="en-US" sz="1100" dirty="0">
              <a:solidFill>
                <a:schemeClr val="bg1">
                  <a:lumMod val="65000"/>
                </a:schemeClr>
              </a:solidFill>
            </a:endParaRPr>
          </a:p>
        </p:txBody>
      </p:sp>
      <p:pic>
        <p:nvPicPr>
          <p:cNvPr id="21" name="Picture 6" descr="SNL_Stacked_White.png"/>
          <p:cNvPicPr>
            <a:picLocks noChangeAspect="1"/>
          </p:cNvPicPr>
          <p:nvPr userDrawn="1"/>
        </p:nvPicPr>
        <p:blipFill>
          <a:blip r:embed="rId2"/>
          <a:srcRect/>
          <a:stretch>
            <a:fillRect/>
          </a:stretch>
        </p:blipFill>
        <p:spPr bwMode="auto">
          <a:xfrm>
            <a:off x="7193248" y="1488545"/>
            <a:ext cx="1524000" cy="585787"/>
          </a:xfrm>
          <a:prstGeom prst="rect">
            <a:avLst/>
          </a:prstGeom>
          <a:noFill/>
          <a:ln w="9525">
            <a:noFill/>
            <a:miter lim="800000"/>
            <a:headEnd/>
            <a:tailEnd/>
          </a:ln>
        </p:spPr>
      </p:pic>
      <p:sp>
        <p:nvSpPr>
          <p:cNvPr id="20" name="Rectangle 19"/>
          <p:cNvSpPr/>
          <p:nvPr userDrawn="1"/>
        </p:nvSpPr>
        <p:spPr>
          <a:xfrm>
            <a:off x="4572000" y="4403587"/>
            <a:ext cx="4572000" cy="1467948"/>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solidFill>
                  <a:schemeClr val="bg1">
                    <a:lumMod val="65000"/>
                  </a:schemeClr>
                </a:solidFill>
              </a:rPr>
              <a:t>Photos placed in horizontal position </a:t>
            </a:r>
            <a:br>
              <a:rPr lang="en-US" sz="1400" dirty="0" smtClean="0">
                <a:solidFill>
                  <a:schemeClr val="bg1">
                    <a:lumMod val="65000"/>
                  </a:schemeClr>
                </a:solidFill>
              </a:rPr>
            </a:br>
            <a:r>
              <a:rPr lang="en-US" sz="1400" dirty="0" smtClean="0">
                <a:solidFill>
                  <a:schemeClr val="bg1">
                    <a:lumMod val="65000"/>
                  </a:schemeClr>
                </a:solidFill>
              </a:rPr>
              <a:t>with even amount of white space</a:t>
            </a:r>
            <a:br>
              <a:rPr lang="en-US" sz="1400" dirty="0" smtClean="0">
                <a:solidFill>
                  <a:schemeClr val="bg1">
                    <a:lumMod val="65000"/>
                  </a:schemeClr>
                </a:solidFill>
              </a:rPr>
            </a:br>
            <a:r>
              <a:rPr lang="en-US" sz="1400" dirty="0" smtClean="0">
                <a:solidFill>
                  <a:schemeClr val="bg1">
                    <a:lumMod val="65000"/>
                  </a:schemeClr>
                </a:solidFill>
              </a:rPr>
              <a:t> between photos and header</a:t>
            </a:r>
            <a:endParaRPr lang="en-US" sz="1400" dirty="0">
              <a:solidFill>
                <a:schemeClr val="bg1">
                  <a:lumMod val="65000"/>
                </a:schemeClr>
              </a:solidFill>
            </a:endParaRPr>
          </a:p>
        </p:txBody>
      </p:sp>
      <p:sp>
        <p:nvSpPr>
          <p:cNvPr id="25" name="Rectangle 24"/>
          <p:cNvSpPr/>
          <p:nvPr userDrawn="1"/>
        </p:nvSpPr>
        <p:spPr>
          <a:xfrm>
            <a:off x="6044391" y="2908379"/>
            <a:ext cx="3099609" cy="1395877"/>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00" dirty="0">
              <a:solidFill>
                <a:schemeClr val="bg1">
                  <a:lumMod val="65000"/>
                </a:schemeClr>
              </a:solidFill>
            </a:endParaRPr>
          </a:p>
        </p:txBody>
      </p:sp>
      <p:sp>
        <p:nvSpPr>
          <p:cNvPr id="13" name="Rectangle 12"/>
          <p:cNvSpPr/>
          <p:nvPr/>
        </p:nvSpPr>
        <p:spPr>
          <a:xfrm rot="10800000">
            <a:off x="112655" y="-1"/>
            <a:ext cx="337567" cy="6857999"/>
          </a:xfrm>
          <a:prstGeom prst="rect">
            <a:avLst/>
          </a:prstGeom>
          <a:solidFill>
            <a:srgbClr val="9D8C78"/>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14" name="TextBox 13"/>
          <p:cNvSpPr txBox="1"/>
          <p:nvPr userDrawn="1"/>
        </p:nvSpPr>
        <p:spPr>
          <a:xfrm>
            <a:off x="700353" y="6375406"/>
            <a:ext cx="3761580" cy="579645"/>
          </a:xfrm>
          <a:prstGeom prst="rect">
            <a:avLst/>
          </a:prstGeom>
          <a:noFill/>
        </p:spPr>
        <p:txBody>
          <a:bodyPr wrap="square">
            <a:spAutoFit/>
          </a:bodyPr>
          <a:lstStyle/>
          <a:p>
            <a:pPr algn="l">
              <a:defRPr/>
            </a:pPr>
            <a:r>
              <a:rPr lang="en-US" sz="950" baseline="30000" dirty="0">
                <a:latin typeface="Arial" pitchFamily="-112" charset="0"/>
              </a:rPr>
              <a:t>Sandia National Laboratories is a multi-program laboratory managed and operated by Sandia Corporation, a wholly owned subsidiary of Lockheed Martin Corporation, for the U.S. Department of Energy’s National Nuclear Security Administration under contract DE-AC04-94AL85000. </a:t>
            </a:r>
            <a:r>
              <a:rPr lang="en-US" sz="950" baseline="30000" dirty="0" smtClean="0">
                <a:latin typeface="Arial" pitchFamily="-112" charset="0"/>
              </a:rPr>
              <a:t/>
            </a:r>
            <a:br>
              <a:rPr lang="en-US" sz="950" baseline="30000" dirty="0" smtClean="0">
                <a:latin typeface="Arial" pitchFamily="-112" charset="0"/>
              </a:rPr>
            </a:br>
            <a:r>
              <a:rPr lang="en-US" sz="950" baseline="30000" dirty="0" smtClean="0">
                <a:latin typeface="Arial" pitchFamily="-112" charset="0"/>
              </a:rPr>
              <a:t>SAND No. 2011–XXXXP.</a:t>
            </a:r>
          </a:p>
          <a:p>
            <a:pPr algn="l">
              <a:defRPr/>
            </a:pPr>
            <a:endParaRPr lang="en-US" sz="950" baseline="30000" dirty="0">
              <a:latin typeface="Arial" pitchFamily="-112" charset="0"/>
            </a:endParaRPr>
          </a:p>
        </p:txBody>
      </p:sp>
      <p:sp>
        <p:nvSpPr>
          <p:cNvPr id="2" name="Title 1"/>
          <p:cNvSpPr>
            <a:spLocks noGrp="1"/>
          </p:cNvSpPr>
          <p:nvPr>
            <p:ph type="ctrTitle"/>
          </p:nvPr>
        </p:nvSpPr>
        <p:spPr>
          <a:xfrm>
            <a:off x="672418" y="1250965"/>
            <a:ext cx="3789515" cy="1233338"/>
          </a:xfrm>
        </p:spPr>
        <p:txBody>
          <a:bodyPr/>
          <a:lstStyle>
            <a:lvl1pPr algn="l">
              <a:lnSpc>
                <a:spcPts val="3800"/>
              </a:lnSpc>
              <a:defRPr>
                <a:solidFill>
                  <a:srgbClr val="9D8C78"/>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672418" y="2588978"/>
            <a:ext cx="3586315" cy="1085555"/>
          </a:xfrm>
        </p:spPr>
        <p:txBody>
          <a:bodyPr/>
          <a:lstStyle>
            <a:lvl1pPr marL="0" indent="0" algn="l">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smtClean="0"/>
              <a:t>Click to edit Master subtitle style</a:t>
            </a:r>
            <a:endParaRPr lang="en-US" dirty="0"/>
          </a:p>
        </p:txBody>
      </p:sp>
      <p:pic>
        <p:nvPicPr>
          <p:cNvPr id="27" name="Picture 13" descr="NNSAlogo_Black.jpg"/>
          <p:cNvPicPr>
            <a:picLocks noChangeAspect="1"/>
          </p:cNvPicPr>
          <p:nvPr userDrawn="1"/>
        </p:nvPicPr>
        <p:blipFill>
          <a:blip r:embed="rId3"/>
          <a:srcRect/>
          <a:stretch>
            <a:fillRect/>
          </a:stretch>
        </p:blipFill>
        <p:spPr bwMode="auto">
          <a:xfrm>
            <a:off x="801957" y="6051407"/>
            <a:ext cx="1023938" cy="247650"/>
          </a:xfrm>
          <a:prstGeom prst="rect">
            <a:avLst/>
          </a:prstGeom>
          <a:noFill/>
          <a:ln w="9525">
            <a:noFill/>
            <a:miter lim="800000"/>
            <a:headEnd/>
            <a:tailEnd/>
          </a:ln>
        </p:spPr>
      </p:pic>
      <p:sp>
        <p:nvSpPr>
          <p:cNvPr id="32" name="Rectangle 4"/>
          <p:cNvSpPr>
            <a:spLocks noGrp="1" noChangeArrowheads="1"/>
          </p:cNvSpPr>
          <p:nvPr>
            <p:ph type="dt" sz="half" idx="2"/>
          </p:nvPr>
        </p:nvSpPr>
        <p:spPr bwMode="auto">
          <a:xfrm>
            <a:off x="672418" y="265178"/>
            <a:ext cx="1029382" cy="28515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100">
                <a:latin typeface="Calibri"/>
                <a:cs typeface="Calibri"/>
              </a:defRPr>
            </a:lvl1pPr>
          </a:lstStyle>
          <a:p>
            <a:endParaRPr lang="en-US" dirty="0"/>
          </a:p>
        </p:txBody>
      </p:sp>
      <p:sp>
        <p:nvSpPr>
          <p:cNvPr id="31" name="Rectangle 30"/>
          <p:cNvSpPr/>
          <p:nvPr userDrawn="1"/>
        </p:nvSpPr>
        <p:spPr>
          <a:xfrm rot="10800000">
            <a:off x="1" y="-1"/>
            <a:ext cx="77764" cy="6857999"/>
          </a:xfrm>
          <a:prstGeom prst="rect">
            <a:avLst/>
          </a:prstGeom>
          <a:solidFill>
            <a:srgbClr val="8000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pic>
        <p:nvPicPr>
          <p:cNvPr id="33" name="Picture 12" descr="NNSAlogo_Black.jpg"/>
          <p:cNvPicPr>
            <a:picLocks noChangeAspect="1"/>
          </p:cNvPicPr>
          <p:nvPr userDrawn="1"/>
        </p:nvPicPr>
        <p:blipFill>
          <a:blip r:embed="rId4"/>
          <a:stretch>
            <a:fillRect/>
          </a:stretch>
        </p:blipFill>
        <p:spPr bwMode="auto">
          <a:xfrm>
            <a:off x="2077974" y="6039758"/>
            <a:ext cx="850737" cy="276233"/>
          </a:xfrm>
          <a:prstGeom prst="rect">
            <a:avLst/>
          </a:prstGeom>
          <a:noFill/>
          <a:ln w="9525">
            <a:noFill/>
            <a:miter lim="800000"/>
            <a:headEnd/>
            <a:tailEnd/>
          </a:ln>
        </p:spPr>
      </p:pic>
      <p:pic>
        <p:nvPicPr>
          <p:cNvPr id="18" name="Picture 17" descr="SNL_motto_2 lines.png"/>
          <p:cNvPicPr>
            <a:picLocks noChangeAspect="1"/>
          </p:cNvPicPr>
          <p:nvPr userDrawn="1"/>
        </p:nvPicPr>
        <p:blipFill>
          <a:blip r:embed="rId5"/>
          <a:stretch>
            <a:fillRect/>
          </a:stretch>
        </p:blipFill>
        <p:spPr>
          <a:xfrm>
            <a:off x="4995332" y="1586652"/>
            <a:ext cx="1935484" cy="394494"/>
          </a:xfrm>
          <a:prstGeom prst="rect">
            <a:avLst/>
          </a:prstGeom>
        </p:spPr>
      </p:pic>
      <p:sp>
        <p:nvSpPr>
          <p:cNvPr id="19" name="Rectangle 5"/>
          <p:cNvSpPr>
            <a:spLocks noGrp="1" noChangeArrowheads="1"/>
          </p:cNvSpPr>
          <p:nvPr>
            <p:ph type="ftr" sz="quarter" idx="3"/>
          </p:nvPr>
        </p:nvSpPr>
        <p:spPr bwMode="auto">
          <a:xfrm>
            <a:off x="4613597" y="6519332"/>
            <a:ext cx="2895600" cy="284666"/>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FFFFFF"/>
                </a:solidFill>
                <a:latin typeface="Calibri"/>
                <a:cs typeface="Calibri"/>
              </a:defRPr>
            </a:lvl1pPr>
          </a:lstStyle>
          <a:p>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76200" y="991675"/>
            <a:ext cx="8991600" cy="54599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xfrm>
            <a:off x="22300" y="6166934"/>
            <a:ext cx="2133600" cy="476250"/>
          </a:xfrm>
          <a:prstGeom prst="rect">
            <a:avLst/>
          </a:prstGeom>
          <a:ln/>
        </p:spPr>
        <p:txBody>
          <a:bodyPr/>
          <a:lstStyle>
            <a:lvl1pPr>
              <a:defRPr>
                <a:latin typeface="Calibri"/>
                <a:cs typeface="Calibri"/>
              </a:defRPr>
            </a:lvl1pPr>
          </a:lstStyle>
          <a:p>
            <a:endParaRPr lang="en-US"/>
          </a:p>
        </p:txBody>
      </p:sp>
      <p:sp>
        <p:nvSpPr>
          <p:cNvPr id="6" name="Rectangle 6"/>
          <p:cNvSpPr>
            <a:spLocks noGrp="1" noChangeArrowheads="1"/>
          </p:cNvSpPr>
          <p:nvPr>
            <p:ph type="sldNum" sz="quarter" idx="12"/>
          </p:nvPr>
        </p:nvSpPr>
        <p:spPr>
          <a:xfrm>
            <a:off x="8305800" y="6153150"/>
            <a:ext cx="609600" cy="374650"/>
          </a:xfrm>
          <a:prstGeom prst="rect">
            <a:avLst/>
          </a:prstGeom>
          <a:ln/>
        </p:spPr>
        <p:txBody>
          <a:bodyPr/>
          <a:lstStyle>
            <a:lvl1pPr>
              <a:defRPr/>
            </a:lvl1pPr>
          </a:lstStyle>
          <a:p>
            <a:fld id="{A5E55A7B-7854-E145-92D9-B491DF4BAE2D}" type="slidenum">
              <a:rPr lang="en-US" smtClean="0"/>
              <a:pPr/>
              <a:t>‹#›</a:t>
            </a:fld>
            <a:endParaRPr lang="en-US"/>
          </a:p>
        </p:txBody>
      </p:sp>
      <p:sp>
        <p:nvSpPr>
          <p:cNvPr id="7" name="Rectangle 5"/>
          <p:cNvSpPr>
            <a:spLocks noGrp="1" noChangeArrowheads="1"/>
          </p:cNvSpPr>
          <p:nvPr>
            <p:ph type="ftr" sz="quarter" idx="3"/>
          </p:nvPr>
        </p:nvSpPr>
        <p:spPr bwMode="auto">
          <a:xfrm>
            <a:off x="3123405" y="6519332"/>
            <a:ext cx="2895600" cy="284666"/>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FFFFFF"/>
                </a:solidFill>
                <a:latin typeface="Calibri"/>
                <a:cs typeface="Calibri"/>
              </a:defRPr>
            </a:lvl1pPr>
          </a:lstStyle>
          <a:p>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20" Type="http://schemas.openxmlformats.org/officeDocument/2006/relationships/theme" Target="../theme/theme1.xml"/><Relationship Id="rId21" Type="http://schemas.openxmlformats.org/officeDocument/2006/relationships/image" Target="../media/image1.png"/><Relationship Id="rId22" Type="http://schemas.microsoft.com/office/2007/relationships/hdphoto" Target="../media/hdphoto1.wdp"/><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slideLayout" Target="../slideLayouts/slideLayout19.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9" name="Rectangle 2"/>
          <p:cNvSpPr>
            <a:spLocks noGrp="1" noChangeArrowheads="1"/>
          </p:cNvSpPr>
          <p:nvPr>
            <p:ph type="title"/>
          </p:nvPr>
        </p:nvSpPr>
        <p:spPr bwMode="auto">
          <a:xfrm>
            <a:off x="76200" y="0"/>
            <a:ext cx="8077200" cy="99167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smtClean="0"/>
              <a:t>Click to edit Master title style</a:t>
            </a:r>
            <a:endParaRPr lang="en-US" dirty="0"/>
          </a:p>
        </p:txBody>
      </p:sp>
      <p:sp>
        <p:nvSpPr>
          <p:cNvPr id="1030" name="Rectangle 3"/>
          <p:cNvSpPr>
            <a:spLocks noGrp="1" noChangeArrowheads="1"/>
          </p:cNvSpPr>
          <p:nvPr>
            <p:ph type="body" idx="1"/>
          </p:nvPr>
        </p:nvSpPr>
        <p:spPr bwMode="auto">
          <a:xfrm>
            <a:off x="76200" y="1278740"/>
            <a:ext cx="8991600" cy="517286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 name="Rectangle 5"/>
          <p:cNvSpPr>
            <a:spLocks noGrp="1" noChangeArrowheads="1"/>
          </p:cNvSpPr>
          <p:nvPr>
            <p:ph type="ftr" sz="quarter" idx="3"/>
          </p:nvPr>
        </p:nvSpPr>
        <p:spPr bwMode="auto">
          <a:xfrm>
            <a:off x="3123405" y="6519332"/>
            <a:ext cx="2895600" cy="284666"/>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FFFFFF"/>
                </a:solidFill>
                <a:latin typeface="Calibri"/>
                <a:cs typeface="Calibri"/>
              </a:defRPr>
            </a:lvl1pPr>
          </a:lstStyle>
          <a:p>
            <a:endParaRPr lang="en-US" dirty="0"/>
          </a:p>
        </p:txBody>
      </p:sp>
      <p:pic>
        <p:nvPicPr>
          <p:cNvPr id="11" name="Picture 6" descr="SNL_Stacked_White.png"/>
          <p:cNvPicPr>
            <a:picLocks noChangeAspect="1"/>
          </p:cNvPicPr>
          <p:nvPr userDrawn="1"/>
        </p:nvPicPr>
        <p:blipFill>
          <a:blip r:embed="rId21">
            <a:extLst>
              <a:ext uri="{BEBA8EAE-BF5A-486C-A8C5-ECC9F3942E4B}">
                <a14:imgProps xmlns:a14="http://schemas.microsoft.com/office/drawing/2010/main">
                  <a14:imgLayer r:embed="rId22">
                    <a14:imgEffect>
                      <a14:brightnessContrast bright="-35000"/>
                    </a14:imgEffect>
                  </a14:imgLayer>
                </a14:imgProps>
              </a:ext>
            </a:extLst>
          </a:blip>
          <a:srcRect/>
          <a:stretch>
            <a:fillRect/>
          </a:stretch>
        </p:blipFill>
        <p:spPr bwMode="auto">
          <a:xfrm>
            <a:off x="8023225" y="228600"/>
            <a:ext cx="914400" cy="351472"/>
          </a:xfrm>
          <a:prstGeom prst="rect">
            <a:avLst/>
          </a:prstGeom>
          <a:noFill/>
          <a:ln w="9525">
            <a:noFill/>
            <a:miter lim="800000"/>
            <a:headEnd/>
            <a:tailEnd/>
          </a:ln>
        </p:spPr>
      </p:pic>
    </p:spTree>
  </p:cSld>
  <p:clrMap bg1="dk1" tx1="lt1" bg2="dk2" tx2="lt2" accent1="accent1" accent2="accent2" accent3="accent3" accent4="accent4" accent5="accent5" accent6="accent6" hlink="hlink" folHlink="folHlink"/>
  <p:sldLayoutIdLst>
    <p:sldLayoutId id="2147483784" r:id="rId1"/>
    <p:sldLayoutId id="2147483798" r:id="rId2"/>
    <p:sldLayoutId id="2147483802" r:id="rId3"/>
    <p:sldLayoutId id="2147483801" r:id="rId4"/>
    <p:sldLayoutId id="2147483796" r:id="rId5"/>
    <p:sldLayoutId id="2147483799" r:id="rId6"/>
    <p:sldLayoutId id="2147483797" r:id="rId7"/>
    <p:sldLayoutId id="2147483800" r:id="rId8"/>
    <p:sldLayoutId id="2147483785" r:id="rId9"/>
    <p:sldLayoutId id="2147483786" r:id="rId10"/>
    <p:sldLayoutId id="2147483787" r:id="rId11"/>
    <p:sldLayoutId id="2147483788" r:id="rId12"/>
    <p:sldLayoutId id="2147483789" r:id="rId13"/>
    <p:sldLayoutId id="2147483790" r:id="rId14"/>
    <p:sldLayoutId id="2147483791" r:id="rId15"/>
    <p:sldLayoutId id="2147483792" r:id="rId16"/>
    <p:sldLayoutId id="2147483793" r:id="rId17"/>
    <p:sldLayoutId id="2147483794" r:id="rId18"/>
    <p:sldLayoutId id="2147483795" r:id="rId19"/>
  </p:sldLayoutIdLst>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hf sldNum="0" hdr="0" ftr="0" dt="0"/>
  <p:txStyles>
    <p:titleStyle>
      <a:lvl1pPr algn="l" rtl="0" eaLnBrk="1" fontAlgn="base" hangingPunct="1">
        <a:spcBef>
          <a:spcPct val="0"/>
        </a:spcBef>
        <a:spcAft>
          <a:spcPct val="0"/>
        </a:spcAft>
        <a:defRPr sz="4000">
          <a:solidFill>
            <a:schemeClr val="accent5">
              <a:lumMod val="20000"/>
              <a:lumOff val="80000"/>
            </a:schemeClr>
          </a:solidFill>
          <a:latin typeface="Calibri"/>
          <a:ea typeface="ＭＳ Ｐゴシック" charset="-128"/>
          <a:cs typeface="Calibri"/>
        </a:defRPr>
      </a:lvl1pPr>
      <a:lvl2pPr algn="l" rtl="0" eaLnBrk="1" fontAlgn="base" hangingPunct="1">
        <a:spcBef>
          <a:spcPct val="0"/>
        </a:spcBef>
        <a:spcAft>
          <a:spcPct val="0"/>
        </a:spcAft>
        <a:defRPr sz="4000">
          <a:solidFill>
            <a:srgbClr val="102E54"/>
          </a:solidFill>
          <a:latin typeface="Calibri" charset="0"/>
          <a:ea typeface="ＭＳ Ｐゴシック" charset="-128"/>
        </a:defRPr>
      </a:lvl2pPr>
      <a:lvl3pPr algn="l" rtl="0" eaLnBrk="1" fontAlgn="base" hangingPunct="1">
        <a:spcBef>
          <a:spcPct val="0"/>
        </a:spcBef>
        <a:spcAft>
          <a:spcPct val="0"/>
        </a:spcAft>
        <a:defRPr sz="4000">
          <a:solidFill>
            <a:srgbClr val="102E54"/>
          </a:solidFill>
          <a:latin typeface="Calibri" charset="0"/>
          <a:ea typeface="ＭＳ Ｐゴシック" charset="-128"/>
        </a:defRPr>
      </a:lvl3pPr>
      <a:lvl4pPr algn="l" rtl="0" eaLnBrk="1" fontAlgn="base" hangingPunct="1">
        <a:spcBef>
          <a:spcPct val="0"/>
        </a:spcBef>
        <a:spcAft>
          <a:spcPct val="0"/>
        </a:spcAft>
        <a:defRPr sz="4000">
          <a:solidFill>
            <a:srgbClr val="102E54"/>
          </a:solidFill>
          <a:latin typeface="Calibri" charset="0"/>
          <a:ea typeface="ＭＳ Ｐゴシック" charset="-128"/>
        </a:defRPr>
      </a:lvl4pPr>
      <a:lvl5pPr algn="l" rtl="0" eaLnBrk="1" fontAlgn="base" hangingPunct="1">
        <a:spcBef>
          <a:spcPct val="0"/>
        </a:spcBef>
        <a:spcAft>
          <a:spcPct val="0"/>
        </a:spcAft>
        <a:defRPr sz="4000">
          <a:solidFill>
            <a:srgbClr val="102E54"/>
          </a:solidFill>
          <a:latin typeface="Calibri" charset="0"/>
          <a:ea typeface="ＭＳ Ｐゴシック" charset="-128"/>
        </a:defRPr>
      </a:lvl5pPr>
      <a:lvl6pPr marL="457200" algn="ctr" rtl="0" eaLnBrk="1" fontAlgn="base" hangingPunct="1">
        <a:spcBef>
          <a:spcPct val="0"/>
        </a:spcBef>
        <a:spcAft>
          <a:spcPct val="0"/>
        </a:spcAft>
        <a:defRPr sz="4400">
          <a:solidFill>
            <a:schemeClr val="tx2"/>
          </a:solidFill>
          <a:latin typeface="Arial" pitchFamily="-112" charset="0"/>
        </a:defRPr>
      </a:lvl6pPr>
      <a:lvl7pPr marL="914400" algn="ctr" rtl="0" eaLnBrk="1" fontAlgn="base" hangingPunct="1">
        <a:spcBef>
          <a:spcPct val="0"/>
        </a:spcBef>
        <a:spcAft>
          <a:spcPct val="0"/>
        </a:spcAft>
        <a:defRPr sz="4400">
          <a:solidFill>
            <a:schemeClr val="tx2"/>
          </a:solidFill>
          <a:latin typeface="Arial" pitchFamily="-112" charset="0"/>
        </a:defRPr>
      </a:lvl7pPr>
      <a:lvl8pPr marL="1371600" algn="ctr" rtl="0" eaLnBrk="1" fontAlgn="base" hangingPunct="1">
        <a:spcBef>
          <a:spcPct val="0"/>
        </a:spcBef>
        <a:spcAft>
          <a:spcPct val="0"/>
        </a:spcAft>
        <a:defRPr sz="4400">
          <a:solidFill>
            <a:schemeClr val="tx2"/>
          </a:solidFill>
          <a:latin typeface="Arial" pitchFamily="-112" charset="0"/>
        </a:defRPr>
      </a:lvl8pPr>
      <a:lvl9pPr marL="1828800" algn="ctr" rtl="0" eaLnBrk="1" fontAlgn="base" hangingPunct="1">
        <a:spcBef>
          <a:spcPct val="0"/>
        </a:spcBef>
        <a:spcAft>
          <a:spcPct val="0"/>
        </a:spcAft>
        <a:defRPr sz="4400">
          <a:solidFill>
            <a:schemeClr val="tx2"/>
          </a:solidFill>
          <a:latin typeface="Arial" pitchFamily="-112" charset="0"/>
        </a:defRPr>
      </a:lvl9pPr>
    </p:titleStyle>
    <p:bodyStyle>
      <a:lvl1pPr marL="342900" indent="-342900" algn="l" rtl="0" eaLnBrk="1" fontAlgn="base" hangingPunct="1">
        <a:spcBef>
          <a:spcPct val="20000"/>
        </a:spcBef>
        <a:spcAft>
          <a:spcPct val="0"/>
        </a:spcAft>
        <a:buClr>
          <a:schemeClr val="accent5">
            <a:lumMod val="60000"/>
            <a:lumOff val="40000"/>
          </a:schemeClr>
        </a:buClr>
        <a:buFont typeface="Wingdings" pitchFamily="-111" charset="2"/>
        <a:buChar char="§"/>
        <a:defRPr sz="2400">
          <a:solidFill>
            <a:schemeClr val="tx1"/>
          </a:solidFill>
          <a:latin typeface="Calibri"/>
          <a:ea typeface="ＭＳ Ｐゴシック" charset="-128"/>
          <a:cs typeface="Calibri"/>
        </a:defRPr>
      </a:lvl1pPr>
      <a:lvl2pPr marL="742950" indent="-285750" algn="l" rtl="0" eaLnBrk="1" fontAlgn="base" hangingPunct="1">
        <a:spcBef>
          <a:spcPct val="20000"/>
        </a:spcBef>
        <a:spcAft>
          <a:spcPct val="0"/>
        </a:spcAft>
        <a:buClr>
          <a:schemeClr val="accent1"/>
        </a:buClr>
        <a:buFont typeface="Wingdings" pitchFamily="-111" charset="2"/>
        <a:buChar char="§"/>
        <a:defRPr sz="2000">
          <a:solidFill>
            <a:schemeClr val="tx1"/>
          </a:solidFill>
          <a:latin typeface="Calibri"/>
          <a:ea typeface="ＭＳ Ｐゴシック" pitchFamily="-112" charset="-128"/>
          <a:cs typeface="Calibri"/>
        </a:defRPr>
      </a:lvl2pPr>
      <a:lvl3pPr marL="1143000" indent="-228600" algn="l" rtl="0" eaLnBrk="1" fontAlgn="base" hangingPunct="1">
        <a:spcBef>
          <a:spcPct val="20000"/>
        </a:spcBef>
        <a:spcAft>
          <a:spcPct val="0"/>
        </a:spcAft>
        <a:buClr>
          <a:schemeClr val="accent3"/>
        </a:buClr>
        <a:buFont typeface="Wingdings" pitchFamily="-111" charset="2"/>
        <a:buChar char="§"/>
        <a:defRPr>
          <a:solidFill>
            <a:schemeClr val="tx1"/>
          </a:solidFill>
          <a:latin typeface="Calibri"/>
          <a:ea typeface="ＭＳ Ｐゴシック" pitchFamily="-112" charset="-128"/>
          <a:cs typeface="Calibri"/>
        </a:defRPr>
      </a:lvl3pPr>
      <a:lvl4pPr marL="1600200" indent="-228600" algn="l" rtl="0" eaLnBrk="1" fontAlgn="base" hangingPunct="1">
        <a:spcBef>
          <a:spcPct val="20000"/>
        </a:spcBef>
        <a:spcAft>
          <a:spcPct val="0"/>
        </a:spcAft>
        <a:buChar char="–"/>
        <a:defRPr sz="1600">
          <a:solidFill>
            <a:schemeClr val="tx1"/>
          </a:solidFill>
          <a:latin typeface="Calibri"/>
          <a:ea typeface="ＭＳ Ｐゴシック" pitchFamily="-112" charset="-128"/>
          <a:cs typeface="Calibri"/>
        </a:defRPr>
      </a:lvl4pPr>
      <a:lvl5pPr marL="2057400" indent="-228600" algn="l" rtl="0" eaLnBrk="1" fontAlgn="base" hangingPunct="1">
        <a:spcBef>
          <a:spcPct val="20000"/>
        </a:spcBef>
        <a:spcAft>
          <a:spcPct val="0"/>
        </a:spcAft>
        <a:buChar char="»"/>
        <a:defRPr sz="1600">
          <a:solidFill>
            <a:schemeClr val="tx1"/>
          </a:solidFill>
          <a:latin typeface="Calibri"/>
          <a:ea typeface="ＭＳ Ｐゴシック" pitchFamily="-112" charset="-128"/>
          <a:cs typeface="Calibri"/>
        </a:defRPr>
      </a:lvl5pPr>
      <a:lvl6pPr marL="2514600" indent="-228600" algn="l" rtl="0" eaLnBrk="1" fontAlgn="base" hangingPunct="1">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1" fontAlgn="base" hangingPunct="1">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1" fontAlgn="base" hangingPunct="1">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1" fontAlgn="base" hangingPunct="1">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4.png"/><Relationship Id="rId5" Type="http://schemas.openxmlformats.org/officeDocument/2006/relationships/image" Target="../media/image15.png"/><Relationship Id="rId1" Type="http://schemas.openxmlformats.org/officeDocument/2006/relationships/slideLayout" Target="../slideLayouts/slideLayout4.xml"/><Relationship Id="rId2" Type="http://schemas.openxmlformats.org/officeDocument/2006/relationships/image" Target="../media/image1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xml"/><Relationship Id="rId3" Type="http://schemas.openxmlformats.org/officeDocument/2006/relationships/image" Target="../media/image2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xml"/><Relationship Id="rId3" Type="http://schemas.openxmlformats.org/officeDocument/2006/relationships/image" Target="../media/image2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xml"/><Relationship Id="rId3" Type="http://schemas.openxmlformats.org/officeDocument/2006/relationships/image" Target="../media/image1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6.xml"/><Relationship Id="rId3"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25.png"/><Relationship Id="rId1" Type="http://schemas.openxmlformats.org/officeDocument/2006/relationships/slideLayout" Target="../slideLayouts/slideLayout14.xml"/><Relationship Id="rId2" Type="http://schemas.openxmlformats.org/officeDocument/2006/relationships/notesSlide" Target="../notesSlides/notesSlide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2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2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28.png"/><Relationship Id="rId1" Type="http://schemas.openxmlformats.org/officeDocument/2006/relationships/slideLayout" Target="../slideLayouts/slideLayout14.xml"/><Relationship Id="rId2" Type="http://schemas.openxmlformats.org/officeDocument/2006/relationships/notesSlide" Target="../notesSlides/notesSlide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29.png"/><Relationship Id="rId3" Type="http://schemas.openxmlformats.org/officeDocument/2006/relationships/image" Target="../media/image30.png"/></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33.png"/><Relationship Id="rId5" Type="http://schemas.openxmlformats.org/officeDocument/2006/relationships/image" Target="../media/image34.png"/><Relationship Id="rId1" Type="http://schemas.openxmlformats.org/officeDocument/2006/relationships/slideLayout" Target="../slideLayouts/slideLayout11.xml"/><Relationship Id="rId2" Type="http://schemas.openxmlformats.org/officeDocument/2006/relationships/image" Target="../media/image31.png"/></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4" Type="http://schemas.openxmlformats.org/officeDocument/2006/relationships/image" Target="../media/image37.png"/><Relationship Id="rId5" Type="http://schemas.openxmlformats.org/officeDocument/2006/relationships/image" Target="../media/image38.png"/><Relationship Id="rId6" Type="http://schemas.openxmlformats.org/officeDocument/2006/relationships/image" Target="../media/image39.png"/><Relationship Id="rId7" Type="http://schemas.openxmlformats.org/officeDocument/2006/relationships/image" Target="../media/image40.png"/><Relationship Id="rId1" Type="http://schemas.openxmlformats.org/officeDocument/2006/relationships/slideLayout" Target="../slideLayouts/slideLayout13.xml"/><Relationship Id="rId2" Type="http://schemas.openxmlformats.org/officeDocument/2006/relationships/image" Target="../media/image35.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41.png"/><Relationship Id="rId3" Type="http://schemas.openxmlformats.org/officeDocument/2006/relationships/image" Target="../media/image35.png"/></Relationships>
</file>

<file path=ppt/slides/_rels/slide26.xml.rels><?xml version="1.0" encoding="UTF-8" standalone="yes"?>
<Relationships xmlns="http://schemas.openxmlformats.org/package/2006/relationships"><Relationship Id="rId3" Type="http://schemas.openxmlformats.org/officeDocument/2006/relationships/image" Target="../media/image42.png"/><Relationship Id="rId4" Type="http://schemas.openxmlformats.org/officeDocument/2006/relationships/image" Target="../media/image43.png"/><Relationship Id="rId5" Type="http://schemas.openxmlformats.org/officeDocument/2006/relationships/image" Target="../media/image44.png"/><Relationship Id="rId6" Type="http://schemas.openxmlformats.org/officeDocument/2006/relationships/image" Target="../media/image45.png"/><Relationship Id="rId1" Type="http://schemas.openxmlformats.org/officeDocument/2006/relationships/slideLayout" Target="../slideLayouts/slideLayout13.xml"/><Relationship Id="rId2" Type="http://schemas.openxmlformats.org/officeDocument/2006/relationships/notesSlide" Target="../notesSlides/notesSlide9.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5.png"/></Relationships>
</file>

<file path=ppt/slides/_rels/slide28.xml.rels><?xml version="1.0" encoding="UTF-8" standalone="yes"?>
<Relationships xmlns="http://schemas.openxmlformats.org/package/2006/relationships"><Relationship Id="rId3" Type="http://schemas.openxmlformats.org/officeDocument/2006/relationships/image" Target="../media/image46.png"/><Relationship Id="rId4" Type="http://schemas.openxmlformats.org/officeDocument/2006/relationships/image" Target="../media/image47.png"/><Relationship Id="rId1" Type="http://schemas.openxmlformats.org/officeDocument/2006/relationships/slideLayout" Target="../slideLayouts/slideLayout13.xml"/><Relationship Id="rId2" Type="http://schemas.openxmlformats.org/officeDocument/2006/relationships/image" Target="../media/image35.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5.png"/><Relationship Id="rId3" Type="http://schemas.openxmlformats.org/officeDocument/2006/relationships/image" Target="../media/image1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12.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45.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48.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49.png"/><Relationship Id="rId3" Type="http://schemas.openxmlformats.org/officeDocument/2006/relationships/image" Target="../media/image36.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50.png"/><Relationship Id="rId3" Type="http://schemas.openxmlformats.org/officeDocument/2006/relationships/image" Target="../media/image37.png"/></Relationships>
</file>

<file path=ppt/slides/_rels/slide34.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image" Target="../media/image39.png"/><Relationship Id="rId1" Type="http://schemas.openxmlformats.org/officeDocument/2006/relationships/slideLayout" Target="../slideLayouts/slideLayout11.xml"/><Relationship Id="rId2" Type="http://schemas.openxmlformats.org/officeDocument/2006/relationships/image" Target="../media/image51.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52.png"/><Relationship Id="rId3" Type="http://schemas.openxmlformats.org/officeDocument/2006/relationships/image" Target="../media/image53.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54.png"/><Relationship Id="rId3" Type="http://schemas.openxmlformats.org/officeDocument/2006/relationships/image" Target="../media/image55.png"/></Relationships>
</file>

<file path=ppt/slides/_rels/slide37.xml.rels><?xml version="1.0" encoding="UTF-8" standalone="yes"?>
<Relationships xmlns="http://schemas.openxmlformats.org/package/2006/relationships"><Relationship Id="rId3" Type="http://schemas.openxmlformats.org/officeDocument/2006/relationships/image" Target="../media/image57.png"/><Relationship Id="rId4" Type="http://schemas.openxmlformats.org/officeDocument/2006/relationships/image" Target="../media/image58.png"/><Relationship Id="rId5" Type="http://schemas.openxmlformats.org/officeDocument/2006/relationships/image" Target="../media/image59.png"/><Relationship Id="rId6" Type="http://schemas.openxmlformats.org/officeDocument/2006/relationships/image" Target="../media/image60.png"/><Relationship Id="rId1" Type="http://schemas.openxmlformats.org/officeDocument/2006/relationships/slideLayout" Target="../slideLayouts/slideLayout9.xml"/><Relationship Id="rId2" Type="http://schemas.openxmlformats.org/officeDocument/2006/relationships/image" Target="../media/image56.png"/></Relationships>
</file>

<file path=ppt/slides/_rels/slide38.xml.rels><?xml version="1.0" encoding="UTF-8" standalone="yes"?>
<Relationships xmlns="http://schemas.openxmlformats.org/package/2006/relationships"><Relationship Id="rId3" Type="http://schemas.openxmlformats.org/officeDocument/2006/relationships/image" Target="../media/image61.png"/><Relationship Id="rId4" Type="http://schemas.openxmlformats.org/officeDocument/2006/relationships/image" Target="../media/image62.png"/><Relationship Id="rId1" Type="http://schemas.openxmlformats.org/officeDocument/2006/relationships/slideLayout" Target="../slideLayouts/slideLayout13.xml"/><Relationship Id="rId2" Type="http://schemas.openxmlformats.org/officeDocument/2006/relationships/image" Target="../media/image56.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13.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63.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15.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6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xml"/><Relationship Id="rId3" Type="http://schemas.openxmlformats.org/officeDocument/2006/relationships/image" Target="../media/image1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19.png"/><Relationship Id="rId5" Type="http://schemas.openxmlformats.org/officeDocument/2006/relationships/image" Target="../media/image20.png"/><Relationship Id="rId1" Type="http://schemas.openxmlformats.org/officeDocument/2006/relationships/slideLayout" Target="../slideLayouts/slideLayout14.xml"/><Relationship Id="rId2" Type="http://schemas.openxmlformats.org/officeDocument/2006/relationships/notesSlide" Target="../notesSlides/notesSlide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2829000" y="1648898"/>
            <a:ext cx="2124000" cy="1618488"/>
          </a:xfrm>
          <a:prstGeom prst="rect">
            <a:avLst/>
          </a:prstGeom>
        </p:spPr>
      </p:pic>
      <p:sp>
        <p:nvSpPr>
          <p:cNvPr id="2" name="Title 1"/>
          <p:cNvSpPr>
            <a:spLocks noGrp="1"/>
          </p:cNvSpPr>
          <p:nvPr>
            <p:ph type="ctrTitle"/>
          </p:nvPr>
        </p:nvSpPr>
        <p:spPr>
          <a:xfrm>
            <a:off x="457200" y="3304058"/>
            <a:ext cx="8228489" cy="1191742"/>
          </a:xfrm>
        </p:spPr>
        <p:txBody>
          <a:bodyPr/>
          <a:lstStyle/>
          <a:p>
            <a:r>
              <a:rPr lang="en-US" dirty="0" smtClean="0"/>
              <a:t>Using Color in Your Diagrams and Presentations</a:t>
            </a:r>
            <a:endParaRPr lang="en-US" dirty="0"/>
          </a:p>
        </p:txBody>
      </p:sp>
      <p:sp>
        <p:nvSpPr>
          <p:cNvPr id="3" name="Subtitle 2"/>
          <p:cNvSpPr>
            <a:spLocks noGrp="1"/>
          </p:cNvSpPr>
          <p:nvPr>
            <p:ph type="subTitle" idx="1"/>
          </p:nvPr>
        </p:nvSpPr>
        <p:spPr>
          <a:xfrm>
            <a:off x="457200" y="4495800"/>
            <a:ext cx="8228489" cy="1624776"/>
          </a:xfrm>
        </p:spPr>
        <p:txBody>
          <a:bodyPr/>
          <a:lstStyle/>
          <a:p>
            <a:r>
              <a:rPr lang="en-US" dirty="0" smtClean="0"/>
              <a:t>Kenneth Moreland</a:t>
            </a:r>
          </a:p>
          <a:p>
            <a:r>
              <a:rPr lang="en-US" dirty="0" smtClean="0"/>
              <a:t>Sandia National Laboratories</a:t>
            </a:r>
            <a:endParaRPr lang="en-US" dirty="0"/>
          </a:p>
        </p:txBody>
      </p:sp>
      <p:pic>
        <p:nvPicPr>
          <p:cNvPr id="4" name="Picture 3" descr="Cone-fundamentals-with-srgb-spectru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86159" y="1648898"/>
            <a:ext cx="2300441" cy="1618488"/>
          </a:xfrm>
          <a:prstGeom prst="rect">
            <a:avLst/>
          </a:prstGeom>
        </p:spPr>
      </p:pic>
      <p:pic>
        <p:nvPicPr>
          <p:cNvPr id="5" name="Picture 4"/>
          <p:cNvPicPr>
            <a:picLocks noChangeAspect="1"/>
          </p:cNvPicPr>
          <p:nvPr/>
        </p:nvPicPr>
        <p:blipFill rotWithShape="1">
          <a:blip r:embed="rId4"/>
          <a:srcRect l="1386" t="1661" r="2334" b="2110"/>
          <a:stretch/>
        </p:blipFill>
        <p:spPr>
          <a:xfrm>
            <a:off x="7071215" y="1648898"/>
            <a:ext cx="2072785" cy="1618488"/>
          </a:xfrm>
          <a:prstGeom prst="rect">
            <a:avLst/>
          </a:prstGeom>
          <a:ln w="76200" cmpd="sng">
            <a:noFill/>
          </a:ln>
        </p:spPr>
      </p:pic>
      <p:pic>
        <p:nvPicPr>
          <p:cNvPr id="6" name="Picture 5" descr="SinusoidsBrewer.png"/>
          <p:cNvPicPr>
            <a:picLocks noChangeAspect="1"/>
          </p:cNvPicPr>
          <p:nvPr/>
        </p:nvPicPr>
        <p:blipFill rotWithShape="1">
          <a:blip r:embed="rId5">
            <a:extLst>
              <a:ext uri="{28A0092B-C50C-407E-A947-70E740481C1C}">
                <a14:useLocalDpi xmlns:a14="http://schemas.microsoft.com/office/drawing/2010/main" val="0"/>
              </a:ext>
            </a:extLst>
          </a:blip>
          <a:srcRect l="32155" t="3144" r="30435" b="67052"/>
          <a:stretch/>
        </p:blipFill>
        <p:spPr>
          <a:xfrm>
            <a:off x="0" y="1648898"/>
            <a:ext cx="2986896" cy="1618488"/>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397000" y="76200"/>
            <a:ext cx="6350000" cy="6692900"/>
          </a:xfrm>
          <a:prstGeom prst="rect">
            <a:avLst/>
          </a:prstGeom>
        </p:spPr>
      </p:pic>
    </p:spTree>
    <p:extLst>
      <p:ext uri="{BB962C8B-B14F-4D97-AF65-F5344CB8AC3E}">
        <p14:creationId xmlns:p14="http://schemas.microsoft.com/office/powerpoint/2010/main" val="33367291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403111" y="0"/>
            <a:ext cx="9950223" cy="6858000"/>
          </a:xfrm>
          <a:prstGeom prst="rect">
            <a:avLst/>
          </a:prstGeom>
        </p:spPr>
      </p:pic>
    </p:spTree>
    <p:extLst>
      <p:ext uri="{BB962C8B-B14F-4D97-AF65-F5344CB8AC3E}">
        <p14:creationId xmlns:p14="http://schemas.microsoft.com/office/powerpoint/2010/main" val="26266710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82880" y="0"/>
            <a:ext cx="8778240" cy="6858000"/>
          </a:xfrm>
          <a:prstGeom prst="rect">
            <a:avLst/>
          </a:prstGeom>
          <a:ln w="76200" cmpd="sng">
            <a:noFill/>
          </a:ln>
        </p:spPr>
      </p:pic>
      <p:sp>
        <p:nvSpPr>
          <p:cNvPr id="3" name="Rectangle 2"/>
          <p:cNvSpPr/>
          <p:nvPr/>
        </p:nvSpPr>
        <p:spPr>
          <a:xfrm>
            <a:off x="182880" y="0"/>
            <a:ext cx="8778240" cy="6858000"/>
          </a:xfrm>
          <a:prstGeom prst="rect">
            <a:avLst/>
          </a:prstGeom>
          <a:noFill/>
          <a:ln w="76200" cmpd="sng">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645326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143000" y="0"/>
            <a:ext cx="6858000" cy="6858000"/>
          </a:xfrm>
          <a:prstGeom prst="rect">
            <a:avLst/>
          </a:prstGeom>
        </p:spPr>
      </p:pic>
    </p:spTree>
    <p:extLst>
      <p:ext uri="{BB962C8B-B14F-4D97-AF65-F5344CB8AC3E}">
        <p14:creationId xmlns:p14="http://schemas.microsoft.com/office/powerpoint/2010/main" val="6545161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200691"/>
            <a:ext cx="4572000" cy="4456618"/>
          </a:xfrm>
          <a:prstGeom prst="rect">
            <a:avLst/>
          </a:prstGeom>
        </p:spPr>
      </p:pic>
      <p:pic>
        <p:nvPicPr>
          <p:cNvPr id="3" name="Picture 2"/>
          <p:cNvPicPr>
            <a:picLocks noChangeAspect="1"/>
          </p:cNvPicPr>
          <p:nvPr/>
        </p:nvPicPr>
        <p:blipFill>
          <a:blip r:embed="rId4"/>
          <a:stretch>
            <a:fillRect/>
          </a:stretch>
        </p:blipFill>
        <p:spPr>
          <a:xfrm>
            <a:off x="4595082" y="1197864"/>
            <a:ext cx="4548918" cy="4462272"/>
          </a:xfrm>
          <a:prstGeom prst="rect">
            <a:avLst/>
          </a:prstGeom>
        </p:spPr>
      </p:pic>
    </p:spTree>
    <p:extLst>
      <p:ext uri="{BB962C8B-B14F-4D97-AF65-F5344CB8AC3E}">
        <p14:creationId xmlns:p14="http://schemas.microsoft.com/office/powerpoint/2010/main" val="32080959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68580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Rectangle 2"/>
          <p:cNvSpPr/>
          <p:nvPr/>
        </p:nvSpPr>
        <p:spPr>
          <a:xfrm>
            <a:off x="3657600" y="2514600"/>
            <a:ext cx="1828800" cy="1828800"/>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511480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p:cNvSpPr/>
          <p:nvPr/>
        </p:nvSpPr>
        <p:spPr>
          <a:xfrm>
            <a:off x="0" y="0"/>
            <a:ext cx="9144000" cy="6858000"/>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0963833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685800"/>
            <a:ext cx="9144000" cy="5486400"/>
          </a:xfrm>
          <a:prstGeom prst="rect">
            <a:avLst/>
          </a:prstGeom>
          <a:gradFill>
            <a:gsLst>
              <a:gs pos="0">
                <a:srgbClr val="000000"/>
              </a:gs>
              <a:gs pos="100000">
                <a:srgbClr val="FFFFFF"/>
              </a:gs>
            </a:gsLst>
            <a:lin ang="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Rectangle 1"/>
          <p:cNvSpPr/>
          <p:nvPr/>
        </p:nvSpPr>
        <p:spPr>
          <a:xfrm>
            <a:off x="914967" y="2971800"/>
            <a:ext cx="7314066" cy="914400"/>
          </a:xfrm>
          <a:prstGeom prst="rect">
            <a:avLst/>
          </a:prstGeom>
          <a:solidFill>
            <a:srgbClr val="80808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208395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2000"/>
                                        <p:tgtEl>
                                          <p:spTgt spid="3"/>
                                        </p:tgtEl>
                                        <p:attrNameLst>
                                          <p:attrName>ppt_x</p:attrName>
                                        </p:attrNameLst>
                                      </p:cBhvr>
                                      <p:tavLst>
                                        <p:tav tm="0">
                                          <p:val>
                                            <p:strVal val="ppt_x"/>
                                          </p:val>
                                        </p:tav>
                                        <p:tav tm="100000">
                                          <p:val>
                                            <p:strVal val="ppt_x"/>
                                          </p:val>
                                        </p:tav>
                                      </p:tavLst>
                                    </p:anim>
                                    <p:anim calcmode="lin" valueType="num">
                                      <p:cBhvr additive="base">
                                        <p:cTn id="7" dur="2000"/>
                                        <p:tgtEl>
                                          <p:spTgt spid="3"/>
                                        </p:tgtEl>
                                        <p:attrNameLst>
                                          <p:attrName>ppt_y</p:attrName>
                                        </p:attrNameLst>
                                      </p:cBhvr>
                                      <p:tavLst>
                                        <p:tav tm="0">
                                          <p:val>
                                            <p:strVal val="ppt_y"/>
                                          </p:val>
                                        </p:tav>
                                        <p:tav tm="100000">
                                          <p:val>
                                            <p:strVal val="1+ppt_h/2"/>
                                          </p:val>
                                        </p:tav>
                                      </p:tavLst>
                                    </p:anim>
                                    <p:set>
                                      <p:cBhvr>
                                        <p:cTn id="8" dur="1" fill="hold">
                                          <p:stCondLst>
                                            <p:cond delay="19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60400" y="0"/>
            <a:ext cx="7806657" cy="6858000"/>
          </a:xfrm>
          <a:prstGeom prst="rect">
            <a:avLst/>
          </a:prstGeom>
        </p:spPr>
      </p:pic>
    </p:spTree>
    <p:extLst>
      <p:ext uri="{BB962C8B-B14F-4D97-AF65-F5344CB8AC3E}">
        <p14:creationId xmlns:p14="http://schemas.microsoft.com/office/powerpoint/2010/main" val="13315672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60400" y="0"/>
            <a:ext cx="7806657" cy="6858000"/>
          </a:xfrm>
          <a:prstGeom prst="rect">
            <a:avLst/>
          </a:prstGeom>
        </p:spPr>
      </p:pic>
      <p:grpSp>
        <p:nvGrpSpPr>
          <p:cNvPr id="6" name="Group 5"/>
          <p:cNvGrpSpPr/>
          <p:nvPr/>
        </p:nvGrpSpPr>
        <p:grpSpPr>
          <a:xfrm>
            <a:off x="4038600" y="0"/>
            <a:ext cx="1517586" cy="6858000"/>
            <a:chOff x="4038600" y="1219200"/>
            <a:chExt cx="1517586" cy="3352800"/>
          </a:xfrm>
        </p:grpSpPr>
        <p:sp>
          <p:nvSpPr>
            <p:cNvPr id="3" name="Rectangle 2"/>
            <p:cNvSpPr/>
            <p:nvPr/>
          </p:nvSpPr>
          <p:spPr>
            <a:xfrm>
              <a:off x="4038600" y="1219200"/>
              <a:ext cx="444372" cy="3352800"/>
            </a:xfrm>
            <a:prstGeom prst="rect">
              <a:avLst/>
            </a:prstGeom>
            <a:solidFill>
              <a:srgbClr val="78787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Rectangle 3"/>
            <p:cNvSpPr/>
            <p:nvPr/>
          </p:nvSpPr>
          <p:spPr>
            <a:xfrm>
              <a:off x="5111814" y="1219200"/>
              <a:ext cx="444372" cy="3352800"/>
            </a:xfrm>
            <a:prstGeom prst="rect">
              <a:avLst/>
            </a:prstGeom>
            <a:solidFill>
              <a:srgbClr val="78787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27189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0" fill="hold"/>
                                        <p:tgtEl>
                                          <p:spTgt spid="6"/>
                                        </p:tgtEl>
                                        <p:attrNameLst>
                                          <p:attrName>ppt_x</p:attrName>
                                        </p:attrNameLst>
                                      </p:cBhvr>
                                      <p:tavLst>
                                        <p:tav tm="0">
                                          <p:val>
                                            <p:strVal val="#ppt_x"/>
                                          </p:val>
                                        </p:tav>
                                        <p:tav tm="100000">
                                          <p:val>
                                            <p:strVal val="#ppt_x"/>
                                          </p:val>
                                        </p:tav>
                                      </p:tavLst>
                                    </p:anim>
                                    <p:anim calcmode="lin" valueType="num">
                                      <p:cBhvr additive="base">
                                        <p:cTn id="8" dur="5000" fill="hold"/>
                                        <p:tgtEl>
                                          <p:spTgt spid="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8600" y="1143000"/>
            <a:ext cx="8686800" cy="1200329"/>
          </a:xfrm>
          <a:prstGeom prst="rect">
            <a:avLst/>
          </a:prstGeom>
          <a:noFill/>
        </p:spPr>
        <p:txBody>
          <a:bodyPr wrap="square" rtlCol="0">
            <a:spAutoFit/>
          </a:bodyPr>
          <a:lstStyle/>
          <a:p>
            <a:pPr algn="ctr"/>
            <a:r>
              <a:rPr lang="en-US" sz="7200" dirty="0" smtClean="0"/>
              <a:t>What is color?</a:t>
            </a:r>
            <a:endParaRPr lang="en-US" sz="7200" dirty="0"/>
          </a:p>
        </p:txBody>
      </p:sp>
      <p:sp>
        <p:nvSpPr>
          <p:cNvPr id="5" name="TextBox 4"/>
          <p:cNvSpPr txBox="1"/>
          <p:nvPr/>
        </p:nvSpPr>
        <p:spPr>
          <a:xfrm>
            <a:off x="2995262" y="3683168"/>
            <a:ext cx="3153477" cy="646331"/>
          </a:xfrm>
          <a:prstGeom prst="rect">
            <a:avLst/>
          </a:prstGeom>
          <a:noFill/>
        </p:spPr>
        <p:txBody>
          <a:bodyPr wrap="none" rtlCol="0">
            <a:spAutoFit/>
          </a:bodyPr>
          <a:lstStyle/>
          <a:p>
            <a:pPr algn="ctr"/>
            <a:r>
              <a:rPr lang="en-US" sz="3600" dirty="0" smtClean="0"/>
              <a:t>Is black a color?</a:t>
            </a:r>
            <a:endParaRPr lang="en-US" sz="3600" dirty="0"/>
          </a:p>
        </p:txBody>
      </p:sp>
    </p:spTree>
    <p:extLst>
      <p:ext uri="{BB962C8B-B14F-4D97-AF65-F5344CB8AC3E}">
        <p14:creationId xmlns:p14="http://schemas.microsoft.com/office/powerpoint/2010/main" val="14221801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rayscaleLfSensitivity.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714024"/>
            <a:ext cx="4572000" cy="3429952"/>
          </a:xfrm>
          <a:prstGeom prst="rect">
            <a:avLst/>
          </a:prstGeom>
        </p:spPr>
      </p:pic>
      <p:pic>
        <p:nvPicPr>
          <p:cNvPr id="3" name="Picture 2" descr="BlackBodyLfSensitivity.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0" y="1714024"/>
            <a:ext cx="4572000" cy="3429952"/>
          </a:xfrm>
          <a:prstGeom prst="rect">
            <a:avLst/>
          </a:prstGeom>
        </p:spPr>
      </p:pic>
    </p:spTree>
    <p:extLst>
      <p:ext uri="{BB962C8B-B14F-4D97-AF65-F5344CB8AC3E}">
        <p14:creationId xmlns:p14="http://schemas.microsoft.com/office/powerpoint/2010/main" val="25104348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8600" y="90527"/>
            <a:ext cx="8686800" cy="3046988"/>
          </a:xfrm>
          <a:prstGeom prst="rect">
            <a:avLst/>
          </a:prstGeom>
          <a:noFill/>
        </p:spPr>
        <p:txBody>
          <a:bodyPr wrap="square" rtlCol="0">
            <a:spAutoFit/>
          </a:bodyPr>
          <a:lstStyle/>
          <a:p>
            <a:r>
              <a:rPr lang="en-US" sz="3200" dirty="0" err="1" smtClean="0"/>
              <a:t>Isoluminant</a:t>
            </a:r>
            <a:r>
              <a:rPr lang="en-US" sz="3200" dirty="0" smtClean="0"/>
              <a:t> colors (colors with the same brightness) are sometimes recommended because they have several advantages.  They avoid dominance of one color over another and can be applied to 3D objects without interfering with shading cues.</a:t>
            </a:r>
            <a:endParaRPr lang="en-US" sz="3200" dirty="0"/>
          </a:p>
        </p:txBody>
      </p:sp>
      <p:sp>
        <p:nvSpPr>
          <p:cNvPr id="3" name="TextBox 2"/>
          <p:cNvSpPr txBox="1"/>
          <p:nvPr/>
        </p:nvSpPr>
        <p:spPr>
          <a:xfrm>
            <a:off x="228600" y="3228042"/>
            <a:ext cx="8686800" cy="3539430"/>
          </a:xfrm>
          <a:prstGeom prst="rect">
            <a:avLst/>
          </a:prstGeom>
          <a:solidFill>
            <a:srgbClr val="0099BF"/>
          </a:solidFill>
        </p:spPr>
        <p:txBody>
          <a:bodyPr wrap="square" rtlCol="0">
            <a:spAutoFit/>
          </a:bodyPr>
          <a:lstStyle/>
          <a:p>
            <a:r>
              <a:rPr lang="en-US" sz="3200" dirty="0" smtClean="0">
                <a:solidFill>
                  <a:srgbClr val="C47757"/>
                </a:solidFill>
              </a:rPr>
              <a:t>However, in addition to generally being ugly, </a:t>
            </a:r>
            <a:r>
              <a:rPr lang="en-US" sz="3200" dirty="0" err="1" smtClean="0">
                <a:solidFill>
                  <a:srgbClr val="C47757"/>
                </a:solidFill>
              </a:rPr>
              <a:t>isoluminant</a:t>
            </a:r>
            <a:r>
              <a:rPr lang="en-US" sz="3200" dirty="0" smtClean="0">
                <a:solidFill>
                  <a:srgbClr val="C47757"/>
                </a:solidFill>
              </a:rPr>
              <a:t> colors are harder to distinguish from one another, particularly at close range.  That is, their high frequency response is poor.  That is why these words are hard to read.  They might be vibrating your visual field and/or producing a headache.</a:t>
            </a:r>
            <a:endParaRPr lang="en-US" sz="3200" dirty="0">
              <a:solidFill>
                <a:srgbClr val="C47757"/>
              </a:solidFill>
            </a:endParaRPr>
          </a:p>
        </p:txBody>
      </p:sp>
    </p:spTree>
    <p:extLst>
      <p:ext uri="{BB962C8B-B14F-4D97-AF65-F5344CB8AC3E}">
        <p14:creationId xmlns:p14="http://schemas.microsoft.com/office/powerpoint/2010/main" val="9491169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rayscaleHfNois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714500"/>
            <a:ext cx="4572000" cy="3429000"/>
          </a:xfrm>
          <a:prstGeom prst="rect">
            <a:avLst/>
          </a:prstGeom>
        </p:spPr>
      </p:pic>
      <p:pic>
        <p:nvPicPr>
          <p:cNvPr id="3" name="Picture 2" descr="Green2RedHfNois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0" y="1714500"/>
            <a:ext cx="4572000" cy="3429000"/>
          </a:xfrm>
          <a:prstGeom prst="rect">
            <a:avLst/>
          </a:prstGeom>
        </p:spPr>
      </p:pic>
    </p:spTree>
    <p:extLst>
      <p:ext uri="{BB962C8B-B14F-4D97-AF65-F5344CB8AC3E}">
        <p14:creationId xmlns:p14="http://schemas.microsoft.com/office/powerpoint/2010/main" val="20181235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Number by Colors</a:t>
            </a:r>
            <a:endParaRPr lang="en-US" dirty="0"/>
          </a:p>
        </p:txBody>
      </p:sp>
      <p:sp>
        <p:nvSpPr>
          <p:cNvPr id="3" name="Content Placeholder 2"/>
          <p:cNvSpPr>
            <a:spLocks noGrp="1"/>
          </p:cNvSpPr>
          <p:nvPr>
            <p:ph sz="half" idx="1"/>
          </p:nvPr>
        </p:nvSpPr>
        <p:spPr>
          <a:xfrm>
            <a:off x="76199" y="991676"/>
            <a:ext cx="5777845" cy="5485324"/>
          </a:xfrm>
        </p:spPr>
        <p:txBody>
          <a:bodyPr/>
          <a:lstStyle/>
          <a:p>
            <a:r>
              <a:rPr lang="en-US" b="1" dirty="0" smtClean="0"/>
              <a:t>Sequential</a:t>
            </a:r>
            <a:r>
              <a:rPr lang="en-US" dirty="0" smtClean="0"/>
              <a:t>  A continuous spectrum with low and high ends</a:t>
            </a:r>
          </a:p>
          <a:p>
            <a:pPr lvl="1"/>
            <a:r>
              <a:rPr lang="en-US" dirty="0" smtClean="0"/>
              <a:t>Temperature, Pressure, Mass, Stress, Strain, Volume Fraction, Rainfall</a:t>
            </a:r>
          </a:p>
          <a:p>
            <a:r>
              <a:rPr lang="en-US" b="1" dirty="0" smtClean="0"/>
              <a:t>Diverging</a:t>
            </a:r>
            <a:r>
              <a:rPr lang="en-US" dirty="0" smtClean="0"/>
              <a:t>  A continuous spectrum with a significant middle point</a:t>
            </a:r>
          </a:p>
          <a:p>
            <a:pPr lvl="1"/>
            <a:r>
              <a:rPr lang="en-US" dirty="0" smtClean="0"/>
              <a:t>Temperature around freezing, Elevation around sea level</a:t>
            </a:r>
          </a:p>
          <a:p>
            <a:r>
              <a:rPr lang="en-US" b="1" dirty="0" smtClean="0"/>
              <a:t>Qualitative</a:t>
            </a:r>
            <a:r>
              <a:rPr lang="en-US" dirty="0" smtClean="0"/>
              <a:t>  A discrete set of classes with no particular order</a:t>
            </a:r>
          </a:p>
          <a:p>
            <a:pPr lvl="1"/>
            <a:r>
              <a:rPr lang="en-US" dirty="0" smtClean="0"/>
              <a:t>Series in a plot</a:t>
            </a:r>
          </a:p>
          <a:p>
            <a:pPr lvl="1"/>
            <a:r>
              <a:rPr lang="en-US" dirty="0" smtClean="0"/>
              <a:t>Event types</a:t>
            </a:r>
            <a:endParaRPr lang="en-US" dirty="0"/>
          </a:p>
        </p:txBody>
      </p:sp>
      <p:pic>
        <p:nvPicPr>
          <p:cNvPr id="4" name="Picture 3" descr="Strain.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80667" y="0"/>
            <a:ext cx="3563333" cy="2133600"/>
          </a:xfrm>
          <a:prstGeom prst="rect">
            <a:avLst/>
          </a:prstGeom>
        </p:spPr>
      </p:pic>
      <p:pic>
        <p:nvPicPr>
          <p:cNvPr id="6" name="Picture 5"/>
          <p:cNvPicPr>
            <a:picLocks noChangeAspect="1"/>
          </p:cNvPicPr>
          <p:nvPr/>
        </p:nvPicPr>
        <p:blipFill>
          <a:blip r:embed="rId3"/>
          <a:stretch>
            <a:fillRect/>
          </a:stretch>
        </p:blipFill>
        <p:spPr>
          <a:xfrm>
            <a:off x="3949589" y="5330952"/>
            <a:ext cx="2423700" cy="1527048"/>
          </a:xfrm>
          <a:prstGeom prst="rect">
            <a:avLst/>
          </a:prstGeom>
        </p:spPr>
      </p:pic>
      <p:pic>
        <p:nvPicPr>
          <p:cNvPr id="7" name="Picture 6"/>
          <p:cNvPicPr>
            <a:picLocks noChangeAspect="1"/>
          </p:cNvPicPr>
          <p:nvPr/>
        </p:nvPicPr>
        <p:blipFill>
          <a:blip r:embed="rId4"/>
          <a:stretch>
            <a:fillRect/>
          </a:stretch>
        </p:blipFill>
        <p:spPr>
          <a:xfrm>
            <a:off x="6373289" y="5336583"/>
            <a:ext cx="2770711" cy="1521417"/>
          </a:xfrm>
          <a:prstGeom prst="rect">
            <a:avLst/>
          </a:prstGeom>
        </p:spPr>
      </p:pic>
      <p:pic>
        <p:nvPicPr>
          <p:cNvPr id="9" name="Picture 8"/>
          <p:cNvPicPr>
            <a:picLocks noChangeAspect="1"/>
          </p:cNvPicPr>
          <p:nvPr/>
        </p:nvPicPr>
        <p:blipFill>
          <a:blip r:embed="rId5"/>
          <a:stretch>
            <a:fillRect/>
          </a:stretch>
        </p:blipFill>
        <p:spPr>
          <a:xfrm>
            <a:off x="6858000" y="2209800"/>
            <a:ext cx="2286000" cy="3048000"/>
          </a:xfrm>
          <a:prstGeom prst="rect">
            <a:avLst/>
          </a:prstGeom>
        </p:spPr>
      </p:pic>
    </p:spTree>
    <p:extLst>
      <p:ext uri="{BB962C8B-B14F-4D97-AF65-F5344CB8AC3E}">
        <p14:creationId xmlns:p14="http://schemas.microsoft.com/office/powerpoint/2010/main" val="31284824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Example Sequential Color Maps</a:t>
            </a:r>
            <a:endParaRPr lang="en-US" dirty="0"/>
          </a:p>
        </p:txBody>
      </p:sp>
      <p:pic>
        <p:nvPicPr>
          <p:cNvPr id="2" name="Picture 1" descr="Rainbow.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14400"/>
            <a:ext cx="9144000" cy="914400"/>
          </a:xfrm>
          <a:prstGeom prst="rect">
            <a:avLst/>
          </a:prstGeom>
        </p:spPr>
      </p:pic>
      <p:pic>
        <p:nvPicPr>
          <p:cNvPr id="3" name="Picture 2" descr="Grayscal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920240"/>
            <a:ext cx="9144000" cy="914400"/>
          </a:xfrm>
          <a:prstGeom prst="rect">
            <a:avLst/>
          </a:prstGeom>
        </p:spPr>
      </p:pic>
      <p:pic>
        <p:nvPicPr>
          <p:cNvPr id="4" name="Picture 3" descr="BlackBody.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926080"/>
            <a:ext cx="9144000" cy="914400"/>
          </a:xfrm>
          <a:prstGeom prst="rect">
            <a:avLst/>
          </a:prstGeom>
        </p:spPr>
      </p:pic>
      <p:pic>
        <p:nvPicPr>
          <p:cNvPr id="5" name="Picture 4" descr="SaturationGreen.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3931920"/>
            <a:ext cx="9144000" cy="914400"/>
          </a:xfrm>
          <a:prstGeom prst="rect">
            <a:avLst/>
          </a:prstGeom>
        </p:spPr>
      </p:pic>
      <p:pic>
        <p:nvPicPr>
          <p:cNvPr id="6" name="Picture 5" descr="SaturationRed.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4937760"/>
            <a:ext cx="9144000" cy="914400"/>
          </a:xfrm>
          <a:prstGeom prst="rect">
            <a:avLst/>
          </a:prstGeom>
        </p:spPr>
      </p:pic>
      <p:pic>
        <p:nvPicPr>
          <p:cNvPr id="9" name="Picture 8" descr="Custom.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5943600"/>
            <a:ext cx="9144000" cy="914400"/>
          </a:xfrm>
          <a:prstGeom prst="rect">
            <a:avLst/>
          </a:prstGeom>
        </p:spPr>
      </p:pic>
    </p:spTree>
    <p:extLst>
      <p:ext uri="{BB962C8B-B14F-4D97-AF65-F5344CB8AC3E}">
        <p14:creationId xmlns:p14="http://schemas.microsoft.com/office/powerpoint/2010/main" val="3102921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huttleRainbow.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3657600"/>
            <a:ext cx="5361881" cy="3200400"/>
          </a:xfrm>
          <a:prstGeom prst="rect">
            <a:avLst/>
          </a:prstGeom>
        </p:spPr>
      </p:pic>
      <p:sp>
        <p:nvSpPr>
          <p:cNvPr id="2" name="Title 1"/>
          <p:cNvSpPr>
            <a:spLocks noGrp="1"/>
          </p:cNvSpPr>
          <p:nvPr>
            <p:ph type="title"/>
          </p:nvPr>
        </p:nvSpPr>
        <p:spPr/>
        <p:txBody>
          <a:bodyPr/>
          <a:lstStyle/>
          <a:p>
            <a:r>
              <a:rPr lang="en-US" dirty="0" smtClean="0"/>
              <a:t>Rainbow</a:t>
            </a:r>
            <a:endParaRPr lang="en-US" dirty="0"/>
          </a:p>
        </p:txBody>
      </p:sp>
      <p:sp>
        <p:nvSpPr>
          <p:cNvPr id="5" name="Content Placeholder 4"/>
          <p:cNvSpPr>
            <a:spLocks noGrp="1"/>
          </p:cNvSpPr>
          <p:nvPr>
            <p:ph sz="half" idx="1"/>
          </p:nvPr>
        </p:nvSpPr>
        <p:spPr>
          <a:xfrm>
            <a:off x="76200" y="1981200"/>
            <a:ext cx="4419600" cy="4495800"/>
          </a:xfrm>
        </p:spPr>
        <p:txBody>
          <a:bodyPr/>
          <a:lstStyle/>
          <a:p>
            <a:pPr marL="0" indent="0">
              <a:buNone/>
            </a:pPr>
            <a:r>
              <a:rPr lang="en-US" dirty="0" smtClean="0"/>
              <a:t>Pros:</a:t>
            </a:r>
          </a:p>
          <a:p>
            <a:r>
              <a:rPr lang="en-US" dirty="0" smtClean="0"/>
              <a:t>Pretty</a:t>
            </a:r>
          </a:p>
          <a:p>
            <a:r>
              <a:rPr lang="en-US" dirty="0" smtClean="0"/>
              <a:t>Good dynamic range</a:t>
            </a:r>
          </a:p>
        </p:txBody>
      </p:sp>
      <p:sp>
        <p:nvSpPr>
          <p:cNvPr id="6" name="Content Placeholder 5"/>
          <p:cNvSpPr>
            <a:spLocks noGrp="1"/>
          </p:cNvSpPr>
          <p:nvPr>
            <p:ph sz="half" idx="2"/>
          </p:nvPr>
        </p:nvSpPr>
        <p:spPr>
          <a:xfrm>
            <a:off x="4648200" y="1981200"/>
            <a:ext cx="4419600" cy="4495800"/>
          </a:xfrm>
        </p:spPr>
        <p:txBody>
          <a:bodyPr/>
          <a:lstStyle/>
          <a:p>
            <a:pPr marL="0" indent="0">
              <a:buNone/>
            </a:pPr>
            <a:r>
              <a:rPr lang="en-US" dirty="0" smtClean="0"/>
              <a:t>Cons:</a:t>
            </a:r>
          </a:p>
          <a:p>
            <a:r>
              <a:rPr lang="en-US" dirty="0" smtClean="0"/>
              <a:t>Garish</a:t>
            </a:r>
          </a:p>
          <a:p>
            <a:r>
              <a:rPr lang="en-US" dirty="0" smtClean="0"/>
              <a:t>Bad for color deficiencies</a:t>
            </a:r>
          </a:p>
          <a:p>
            <a:r>
              <a:rPr lang="en-US" dirty="0" smtClean="0"/>
              <a:t>No implicit order</a:t>
            </a:r>
          </a:p>
          <a:p>
            <a:r>
              <a:rPr lang="en-US" dirty="0" smtClean="0"/>
              <a:t>Not perceptually even</a:t>
            </a:r>
            <a:endParaRPr lang="en-US" dirty="0"/>
          </a:p>
        </p:txBody>
      </p:sp>
      <p:pic>
        <p:nvPicPr>
          <p:cNvPr id="3" name="Picture 2" descr="Rainbow.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14400"/>
            <a:ext cx="9144000" cy="914400"/>
          </a:xfrm>
          <a:prstGeom prst="rect">
            <a:avLst/>
          </a:prstGeom>
        </p:spPr>
      </p:pic>
    </p:spTree>
    <p:extLst>
      <p:ext uri="{BB962C8B-B14F-4D97-AF65-F5344CB8AC3E}">
        <p14:creationId xmlns:p14="http://schemas.microsoft.com/office/powerpoint/2010/main" val="15822544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Rainbow: Color Deficiencies</a:t>
            </a:r>
            <a:endParaRPr lang="en-US" dirty="0"/>
          </a:p>
        </p:txBody>
      </p:sp>
      <p:pic>
        <p:nvPicPr>
          <p:cNvPr id="4" name="Picture 3" descr="RainbowDeuteranop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14400"/>
            <a:ext cx="9144000" cy="914400"/>
          </a:xfrm>
          <a:prstGeom prst="rect">
            <a:avLst/>
          </a:prstGeom>
        </p:spPr>
      </p:pic>
      <p:pic>
        <p:nvPicPr>
          <p:cNvPr id="5" name="Picture 4" descr="ShuttleRainbowDeuteranop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3657600"/>
            <a:ext cx="5361881" cy="3200400"/>
          </a:xfrm>
          <a:prstGeom prst="rect">
            <a:avLst/>
          </a:prstGeom>
        </p:spPr>
      </p:pic>
      <p:pic>
        <p:nvPicPr>
          <p:cNvPr id="6" name="Picture 5" descr="MapRainbowDeuteranope.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13697" y="1828800"/>
            <a:ext cx="4830303" cy="3200400"/>
          </a:xfrm>
          <a:prstGeom prst="rect">
            <a:avLst/>
          </a:prstGeom>
        </p:spPr>
      </p:pic>
      <p:pic>
        <p:nvPicPr>
          <p:cNvPr id="7" name="Picture 6" descr="MapRainbow.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48400" y="4939470"/>
            <a:ext cx="2895600" cy="1918530"/>
          </a:xfrm>
          <a:prstGeom prst="rect">
            <a:avLst/>
          </a:prstGeom>
        </p:spPr>
      </p:pic>
    </p:spTree>
    <p:extLst>
      <p:ext uri="{BB962C8B-B14F-4D97-AF65-F5344CB8AC3E}">
        <p14:creationId xmlns:p14="http://schemas.microsoft.com/office/powerpoint/2010/main" val="25135332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Rainbow: Implicit Ordering</a:t>
            </a:r>
            <a:endParaRPr lang="en-US" dirty="0"/>
          </a:p>
        </p:txBody>
      </p:sp>
      <p:pic>
        <p:nvPicPr>
          <p:cNvPr id="3" name="Picture 2" descr="Rainbow.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14400"/>
            <a:ext cx="9144000" cy="914400"/>
          </a:xfrm>
          <a:prstGeom prst="rect">
            <a:avLst/>
          </a:prstGeom>
        </p:spPr>
      </p:pic>
      <p:sp>
        <p:nvSpPr>
          <p:cNvPr id="4" name="Oval 3"/>
          <p:cNvSpPr>
            <a:spLocks noChangeAspect="1"/>
          </p:cNvSpPr>
          <p:nvPr/>
        </p:nvSpPr>
        <p:spPr>
          <a:xfrm>
            <a:off x="457200" y="3962400"/>
            <a:ext cx="685800" cy="685800"/>
          </a:xfrm>
          <a:prstGeom prst="ellipse">
            <a:avLst/>
          </a:prstGeom>
          <a:solidFill>
            <a:srgbClr val="FF0000"/>
          </a:solidFill>
          <a:ln>
            <a:solidFill>
              <a:schemeClr val="tx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Oval 4"/>
          <p:cNvSpPr/>
          <p:nvPr/>
        </p:nvSpPr>
        <p:spPr>
          <a:xfrm>
            <a:off x="1372474" y="3962400"/>
            <a:ext cx="685800" cy="685800"/>
          </a:xfrm>
          <a:prstGeom prst="ellipse">
            <a:avLst/>
          </a:prstGeom>
          <a:solidFill>
            <a:srgbClr val="FF6600"/>
          </a:solidFill>
          <a:ln>
            <a:solidFill>
              <a:schemeClr val="tx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Oval 5"/>
          <p:cNvSpPr/>
          <p:nvPr/>
        </p:nvSpPr>
        <p:spPr>
          <a:xfrm>
            <a:off x="2287748" y="3962400"/>
            <a:ext cx="685800" cy="685800"/>
          </a:xfrm>
          <a:prstGeom prst="ellipse">
            <a:avLst/>
          </a:prstGeom>
          <a:solidFill>
            <a:srgbClr val="FFFF00"/>
          </a:solidFill>
          <a:ln>
            <a:solidFill>
              <a:schemeClr val="tx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Oval 6"/>
          <p:cNvSpPr/>
          <p:nvPr/>
        </p:nvSpPr>
        <p:spPr>
          <a:xfrm>
            <a:off x="3203022" y="3962400"/>
            <a:ext cx="685800" cy="685800"/>
          </a:xfrm>
          <a:prstGeom prst="ellipse">
            <a:avLst/>
          </a:prstGeom>
          <a:solidFill>
            <a:srgbClr val="00FF00"/>
          </a:solidFill>
          <a:ln>
            <a:solidFill>
              <a:schemeClr val="tx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Oval 7"/>
          <p:cNvSpPr/>
          <p:nvPr/>
        </p:nvSpPr>
        <p:spPr>
          <a:xfrm>
            <a:off x="4118296" y="3962400"/>
            <a:ext cx="685800" cy="685800"/>
          </a:xfrm>
          <a:prstGeom prst="ellipse">
            <a:avLst/>
          </a:prstGeom>
          <a:solidFill>
            <a:srgbClr val="00FFFF"/>
          </a:solidFill>
          <a:ln>
            <a:solidFill>
              <a:schemeClr val="tx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Oval 8"/>
          <p:cNvSpPr/>
          <p:nvPr/>
        </p:nvSpPr>
        <p:spPr>
          <a:xfrm>
            <a:off x="5033570" y="3962400"/>
            <a:ext cx="685800" cy="685800"/>
          </a:xfrm>
          <a:prstGeom prst="ellipse">
            <a:avLst/>
          </a:prstGeom>
          <a:solidFill>
            <a:srgbClr val="0000FF"/>
          </a:solidFill>
          <a:ln>
            <a:solidFill>
              <a:schemeClr val="tx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Oval 9"/>
          <p:cNvSpPr>
            <a:spLocks noChangeAspect="1"/>
          </p:cNvSpPr>
          <p:nvPr/>
        </p:nvSpPr>
        <p:spPr>
          <a:xfrm>
            <a:off x="448105" y="2514600"/>
            <a:ext cx="685800" cy="685800"/>
          </a:xfrm>
          <a:prstGeom prst="ellipse">
            <a:avLst/>
          </a:prstGeom>
          <a:solidFill>
            <a:schemeClr val="bg1"/>
          </a:solidFill>
          <a:ln>
            <a:solidFill>
              <a:schemeClr val="tx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Oval 10"/>
          <p:cNvSpPr/>
          <p:nvPr/>
        </p:nvSpPr>
        <p:spPr>
          <a:xfrm>
            <a:off x="1363379" y="2514600"/>
            <a:ext cx="685800" cy="685800"/>
          </a:xfrm>
          <a:prstGeom prst="ellipse">
            <a:avLst/>
          </a:prstGeom>
          <a:solidFill>
            <a:srgbClr val="333333"/>
          </a:solidFill>
          <a:ln>
            <a:solidFill>
              <a:schemeClr val="tx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Oval 11"/>
          <p:cNvSpPr/>
          <p:nvPr/>
        </p:nvSpPr>
        <p:spPr>
          <a:xfrm>
            <a:off x="2278653" y="2514600"/>
            <a:ext cx="685800" cy="685800"/>
          </a:xfrm>
          <a:prstGeom prst="ellipse">
            <a:avLst/>
          </a:prstGeom>
          <a:solidFill>
            <a:srgbClr val="666666"/>
          </a:solidFill>
          <a:ln>
            <a:solidFill>
              <a:schemeClr val="tx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Oval 12"/>
          <p:cNvSpPr/>
          <p:nvPr/>
        </p:nvSpPr>
        <p:spPr>
          <a:xfrm>
            <a:off x="3193927" y="2514600"/>
            <a:ext cx="685800" cy="685800"/>
          </a:xfrm>
          <a:prstGeom prst="ellipse">
            <a:avLst/>
          </a:prstGeom>
          <a:solidFill>
            <a:srgbClr val="999999"/>
          </a:solidFill>
          <a:ln>
            <a:solidFill>
              <a:schemeClr val="tx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Oval 13"/>
          <p:cNvSpPr/>
          <p:nvPr/>
        </p:nvSpPr>
        <p:spPr>
          <a:xfrm>
            <a:off x="4109201" y="2514600"/>
            <a:ext cx="685800" cy="685800"/>
          </a:xfrm>
          <a:prstGeom prst="ellipse">
            <a:avLst/>
          </a:prstGeom>
          <a:solidFill>
            <a:srgbClr val="CCCCCC"/>
          </a:solidFill>
          <a:ln>
            <a:solidFill>
              <a:schemeClr val="tx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Oval 14"/>
          <p:cNvSpPr/>
          <p:nvPr/>
        </p:nvSpPr>
        <p:spPr>
          <a:xfrm>
            <a:off x="5024475" y="2514600"/>
            <a:ext cx="685800" cy="685800"/>
          </a:xfrm>
          <a:prstGeom prst="ellipse">
            <a:avLst/>
          </a:prstGeom>
          <a:solidFill>
            <a:srgbClr val="FFFFFF"/>
          </a:solidFill>
          <a:ln>
            <a:solidFill>
              <a:schemeClr val="tx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Oval 15"/>
          <p:cNvSpPr>
            <a:spLocks noChangeAspect="1"/>
          </p:cNvSpPr>
          <p:nvPr/>
        </p:nvSpPr>
        <p:spPr>
          <a:xfrm>
            <a:off x="1372474" y="4876800"/>
            <a:ext cx="685800" cy="685800"/>
          </a:xfrm>
          <a:prstGeom prst="ellipse">
            <a:avLst/>
          </a:prstGeom>
          <a:solidFill>
            <a:srgbClr val="FF0000"/>
          </a:solidFill>
          <a:ln>
            <a:solidFill>
              <a:schemeClr val="tx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Oval 16"/>
          <p:cNvSpPr/>
          <p:nvPr/>
        </p:nvSpPr>
        <p:spPr>
          <a:xfrm>
            <a:off x="2287748" y="4876800"/>
            <a:ext cx="685800" cy="685800"/>
          </a:xfrm>
          <a:prstGeom prst="ellipse">
            <a:avLst/>
          </a:prstGeom>
          <a:solidFill>
            <a:srgbClr val="FF6600"/>
          </a:solidFill>
          <a:ln>
            <a:solidFill>
              <a:schemeClr val="tx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Oval 17"/>
          <p:cNvSpPr/>
          <p:nvPr/>
        </p:nvSpPr>
        <p:spPr>
          <a:xfrm>
            <a:off x="5024475" y="4897370"/>
            <a:ext cx="685800" cy="685800"/>
          </a:xfrm>
          <a:prstGeom prst="ellipse">
            <a:avLst/>
          </a:prstGeom>
          <a:solidFill>
            <a:srgbClr val="FFFF00"/>
          </a:solidFill>
          <a:ln>
            <a:solidFill>
              <a:schemeClr val="tx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Oval 18"/>
          <p:cNvSpPr/>
          <p:nvPr/>
        </p:nvSpPr>
        <p:spPr>
          <a:xfrm>
            <a:off x="3203022" y="4876800"/>
            <a:ext cx="685800" cy="685800"/>
          </a:xfrm>
          <a:prstGeom prst="ellipse">
            <a:avLst/>
          </a:prstGeom>
          <a:solidFill>
            <a:srgbClr val="00FF00"/>
          </a:solidFill>
          <a:ln>
            <a:solidFill>
              <a:schemeClr val="tx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Oval 19"/>
          <p:cNvSpPr/>
          <p:nvPr/>
        </p:nvSpPr>
        <p:spPr>
          <a:xfrm>
            <a:off x="4109201" y="4876800"/>
            <a:ext cx="685800" cy="685800"/>
          </a:xfrm>
          <a:prstGeom prst="ellipse">
            <a:avLst/>
          </a:prstGeom>
          <a:solidFill>
            <a:srgbClr val="00FFFF"/>
          </a:solidFill>
          <a:ln>
            <a:solidFill>
              <a:schemeClr val="tx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Oval 20"/>
          <p:cNvSpPr/>
          <p:nvPr/>
        </p:nvSpPr>
        <p:spPr>
          <a:xfrm>
            <a:off x="448105" y="4876800"/>
            <a:ext cx="685800" cy="685800"/>
          </a:xfrm>
          <a:prstGeom prst="ellipse">
            <a:avLst/>
          </a:prstGeom>
          <a:solidFill>
            <a:srgbClr val="0000FF"/>
          </a:solidFill>
          <a:ln>
            <a:solidFill>
              <a:schemeClr val="tx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Oval 21"/>
          <p:cNvSpPr>
            <a:spLocks noChangeAspect="1"/>
          </p:cNvSpPr>
          <p:nvPr/>
        </p:nvSpPr>
        <p:spPr>
          <a:xfrm>
            <a:off x="4109201" y="5792271"/>
            <a:ext cx="685800" cy="685800"/>
          </a:xfrm>
          <a:prstGeom prst="ellipse">
            <a:avLst/>
          </a:prstGeom>
          <a:solidFill>
            <a:srgbClr val="FF0000"/>
          </a:solidFill>
          <a:ln>
            <a:solidFill>
              <a:schemeClr val="tx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Oval 22"/>
          <p:cNvSpPr/>
          <p:nvPr/>
        </p:nvSpPr>
        <p:spPr>
          <a:xfrm>
            <a:off x="3200364" y="5791200"/>
            <a:ext cx="685800" cy="685800"/>
          </a:xfrm>
          <a:prstGeom prst="ellipse">
            <a:avLst/>
          </a:prstGeom>
          <a:solidFill>
            <a:srgbClr val="FF6600"/>
          </a:solidFill>
          <a:ln>
            <a:solidFill>
              <a:schemeClr val="tx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Oval 23"/>
          <p:cNvSpPr/>
          <p:nvPr/>
        </p:nvSpPr>
        <p:spPr>
          <a:xfrm>
            <a:off x="5033570" y="5792271"/>
            <a:ext cx="685800" cy="685800"/>
          </a:xfrm>
          <a:prstGeom prst="ellipse">
            <a:avLst/>
          </a:prstGeom>
          <a:solidFill>
            <a:srgbClr val="FFFF00"/>
          </a:solidFill>
          <a:ln>
            <a:solidFill>
              <a:schemeClr val="tx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Oval 24"/>
          <p:cNvSpPr/>
          <p:nvPr/>
        </p:nvSpPr>
        <p:spPr>
          <a:xfrm>
            <a:off x="2289815" y="5791200"/>
            <a:ext cx="685800" cy="685800"/>
          </a:xfrm>
          <a:prstGeom prst="ellipse">
            <a:avLst/>
          </a:prstGeom>
          <a:solidFill>
            <a:srgbClr val="00FF00"/>
          </a:solidFill>
          <a:ln>
            <a:solidFill>
              <a:schemeClr val="tx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Oval 25"/>
          <p:cNvSpPr/>
          <p:nvPr/>
        </p:nvSpPr>
        <p:spPr>
          <a:xfrm>
            <a:off x="1363379" y="5791200"/>
            <a:ext cx="685800" cy="685800"/>
          </a:xfrm>
          <a:prstGeom prst="ellipse">
            <a:avLst/>
          </a:prstGeom>
          <a:solidFill>
            <a:srgbClr val="00FFFF"/>
          </a:solidFill>
          <a:ln>
            <a:solidFill>
              <a:schemeClr val="tx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Oval 26"/>
          <p:cNvSpPr/>
          <p:nvPr/>
        </p:nvSpPr>
        <p:spPr>
          <a:xfrm>
            <a:off x="448105" y="5791200"/>
            <a:ext cx="685800" cy="685800"/>
          </a:xfrm>
          <a:prstGeom prst="ellipse">
            <a:avLst/>
          </a:prstGeom>
          <a:solidFill>
            <a:srgbClr val="0000FF"/>
          </a:solidFill>
          <a:ln>
            <a:solidFill>
              <a:schemeClr val="tx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TextBox 27"/>
          <p:cNvSpPr txBox="1"/>
          <p:nvPr/>
        </p:nvSpPr>
        <p:spPr>
          <a:xfrm>
            <a:off x="7010400" y="2354293"/>
            <a:ext cx="835761" cy="1015663"/>
          </a:xfrm>
          <a:prstGeom prst="rect">
            <a:avLst/>
          </a:prstGeom>
          <a:noFill/>
        </p:spPr>
        <p:txBody>
          <a:bodyPr wrap="none" rtlCol="0">
            <a:spAutoFit/>
          </a:bodyPr>
          <a:lstStyle/>
          <a:p>
            <a:r>
              <a:rPr lang="en-US" sz="6000" dirty="0" smtClean="0">
                <a:latin typeface="Zapf Dingbats"/>
                <a:ea typeface="Zapf Dingbats"/>
                <a:cs typeface="Zapf Dingbats"/>
                <a:sym typeface="Zapf Dingbats"/>
              </a:rPr>
              <a:t>✔</a:t>
            </a:r>
            <a:endParaRPr lang="en-US" sz="6000" dirty="0"/>
          </a:p>
        </p:txBody>
      </p:sp>
      <p:sp>
        <p:nvSpPr>
          <p:cNvPr id="29" name="TextBox 28"/>
          <p:cNvSpPr txBox="1"/>
          <p:nvPr/>
        </p:nvSpPr>
        <p:spPr>
          <a:xfrm>
            <a:off x="7162800" y="4648200"/>
            <a:ext cx="633507" cy="1015663"/>
          </a:xfrm>
          <a:prstGeom prst="rect">
            <a:avLst/>
          </a:prstGeom>
          <a:noFill/>
        </p:spPr>
        <p:txBody>
          <a:bodyPr wrap="none" rtlCol="0">
            <a:spAutoFit/>
          </a:bodyPr>
          <a:lstStyle/>
          <a:p>
            <a:r>
              <a:rPr lang="en-US" sz="6000" dirty="0" smtClean="0">
                <a:latin typeface="Zapf Dingbats"/>
                <a:ea typeface="Zapf Dingbats"/>
                <a:cs typeface="Zapf Dingbats"/>
                <a:sym typeface="Zapf Dingbats"/>
              </a:rPr>
              <a:t>✗</a:t>
            </a:r>
            <a:endParaRPr lang="en-US" sz="6000" dirty="0"/>
          </a:p>
        </p:txBody>
      </p:sp>
    </p:spTree>
    <p:extLst>
      <p:ext uri="{BB962C8B-B14F-4D97-AF65-F5344CB8AC3E}">
        <p14:creationId xmlns:p14="http://schemas.microsoft.com/office/powerpoint/2010/main" val="18093934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Rainbow: Implicit Ordering</a:t>
            </a:r>
            <a:endParaRPr lang="en-US" dirty="0"/>
          </a:p>
        </p:txBody>
      </p:sp>
      <p:pic>
        <p:nvPicPr>
          <p:cNvPr id="3" name="Picture 2" descr="Rainbow.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14400"/>
            <a:ext cx="9144000" cy="914400"/>
          </a:xfrm>
          <a:prstGeom prst="rect">
            <a:avLst/>
          </a:prstGeom>
        </p:spPr>
      </p:pic>
      <p:pic>
        <p:nvPicPr>
          <p:cNvPr id="4" name="Picture 3" descr="OrderRainbow.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508079"/>
            <a:ext cx="4572000" cy="3278964"/>
          </a:xfrm>
          <a:prstGeom prst="rect">
            <a:avLst/>
          </a:prstGeom>
          <a:ln>
            <a:solidFill>
              <a:schemeClr val="bg1"/>
            </a:solidFill>
          </a:ln>
        </p:spPr>
      </p:pic>
      <p:pic>
        <p:nvPicPr>
          <p:cNvPr id="5" name="Picture 4" descr="OrderCoolWar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0" y="2508079"/>
            <a:ext cx="4572000" cy="3278964"/>
          </a:xfrm>
          <a:prstGeom prst="rect">
            <a:avLst/>
          </a:prstGeom>
          <a:ln>
            <a:solidFill>
              <a:srgbClr val="000000"/>
            </a:solidFill>
          </a:ln>
        </p:spPr>
      </p:pic>
    </p:spTree>
    <p:extLst>
      <p:ext uri="{BB962C8B-B14F-4D97-AF65-F5344CB8AC3E}">
        <p14:creationId xmlns:p14="http://schemas.microsoft.com/office/powerpoint/2010/main" val="27672222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Rainbow: Perceptually Uneven</a:t>
            </a:r>
            <a:endParaRPr lang="en-US" dirty="0"/>
          </a:p>
        </p:txBody>
      </p:sp>
      <p:pic>
        <p:nvPicPr>
          <p:cNvPr id="3" name="Picture 2" descr="Rainbow.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14400"/>
            <a:ext cx="9144000" cy="914400"/>
          </a:xfrm>
          <a:prstGeom prst="rect">
            <a:avLst/>
          </a:prstGeom>
        </p:spPr>
      </p:pic>
      <p:pic>
        <p:nvPicPr>
          <p:cNvPr id="4" name="Picture 3"/>
          <p:cNvPicPr>
            <a:picLocks noChangeAspect="1"/>
          </p:cNvPicPr>
          <p:nvPr/>
        </p:nvPicPr>
        <p:blipFill>
          <a:blip r:embed="rId3"/>
          <a:stretch>
            <a:fillRect/>
          </a:stretch>
        </p:blipFill>
        <p:spPr>
          <a:xfrm>
            <a:off x="2401534" y="2517068"/>
            <a:ext cx="4340932" cy="4340932"/>
          </a:xfrm>
          <a:prstGeom prst="rect">
            <a:avLst/>
          </a:prstGeom>
        </p:spPr>
      </p:pic>
      <p:sp>
        <p:nvSpPr>
          <p:cNvPr id="5" name="Right Brace 4"/>
          <p:cNvSpPr/>
          <p:nvPr/>
        </p:nvSpPr>
        <p:spPr>
          <a:xfrm rot="5400000">
            <a:off x="8668327" y="1657927"/>
            <a:ext cx="304800" cy="646545"/>
          </a:xfrm>
          <a:prstGeom prst="rightBrace">
            <a:avLst/>
          </a:prstGeom>
          <a:ln>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 name="Right Brace 5"/>
          <p:cNvSpPr/>
          <p:nvPr/>
        </p:nvSpPr>
        <p:spPr>
          <a:xfrm rot="5400000">
            <a:off x="7930572" y="1587501"/>
            <a:ext cx="304800" cy="787399"/>
          </a:xfrm>
          <a:prstGeom prst="rightBrace">
            <a:avLst/>
          </a:prstGeom>
          <a:ln>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7" name="Right Brace 6"/>
          <p:cNvSpPr/>
          <p:nvPr/>
        </p:nvSpPr>
        <p:spPr>
          <a:xfrm rot="5400000">
            <a:off x="7063508" y="1507838"/>
            <a:ext cx="304800" cy="946727"/>
          </a:xfrm>
          <a:prstGeom prst="rightBrace">
            <a:avLst/>
          </a:prstGeom>
          <a:ln>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8" name="Right Brace 7"/>
          <p:cNvSpPr/>
          <p:nvPr/>
        </p:nvSpPr>
        <p:spPr>
          <a:xfrm rot="5400000">
            <a:off x="4638963" y="30022"/>
            <a:ext cx="304800" cy="3902362"/>
          </a:xfrm>
          <a:prstGeom prst="rightBrace">
            <a:avLst/>
          </a:prstGeom>
          <a:ln>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9" name="Right Brace 8"/>
          <p:cNvSpPr/>
          <p:nvPr/>
        </p:nvSpPr>
        <p:spPr>
          <a:xfrm rot="5400000">
            <a:off x="2341418" y="1634834"/>
            <a:ext cx="304800" cy="692728"/>
          </a:xfrm>
          <a:prstGeom prst="rightBrace">
            <a:avLst/>
          </a:prstGeom>
          <a:ln>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0" name="Right Brace 9"/>
          <p:cNvSpPr/>
          <p:nvPr/>
        </p:nvSpPr>
        <p:spPr>
          <a:xfrm rot="5400000">
            <a:off x="921326" y="907476"/>
            <a:ext cx="304800" cy="2147456"/>
          </a:xfrm>
          <a:prstGeom prst="rightBrace">
            <a:avLst/>
          </a:prstGeom>
          <a:ln>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1" name="TextBox 10"/>
          <p:cNvSpPr txBox="1"/>
          <p:nvPr/>
        </p:nvSpPr>
        <p:spPr>
          <a:xfrm>
            <a:off x="749938" y="2156695"/>
            <a:ext cx="599330" cy="369332"/>
          </a:xfrm>
          <a:prstGeom prst="rect">
            <a:avLst/>
          </a:prstGeom>
          <a:noFill/>
        </p:spPr>
        <p:txBody>
          <a:bodyPr wrap="none" rtlCol="0">
            <a:spAutoFit/>
          </a:bodyPr>
          <a:lstStyle/>
          <a:p>
            <a:r>
              <a:rPr lang="en-US" dirty="0" smtClean="0"/>
              <a:t>Blue</a:t>
            </a:r>
            <a:endParaRPr lang="en-US" dirty="0"/>
          </a:p>
        </p:txBody>
      </p:sp>
      <p:sp>
        <p:nvSpPr>
          <p:cNvPr id="12" name="TextBox 11"/>
          <p:cNvSpPr txBox="1"/>
          <p:nvPr/>
        </p:nvSpPr>
        <p:spPr>
          <a:xfrm>
            <a:off x="2147454" y="2156695"/>
            <a:ext cx="644077" cy="369332"/>
          </a:xfrm>
          <a:prstGeom prst="rect">
            <a:avLst/>
          </a:prstGeom>
          <a:noFill/>
        </p:spPr>
        <p:txBody>
          <a:bodyPr wrap="none" rtlCol="0">
            <a:spAutoFit/>
          </a:bodyPr>
          <a:lstStyle/>
          <a:p>
            <a:r>
              <a:rPr lang="en-US" dirty="0" smtClean="0"/>
              <a:t>Cyan</a:t>
            </a:r>
            <a:endParaRPr lang="en-US" dirty="0"/>
          </a:p>
        </p:txBody>
      </p:sp>
      <p:sp>
        <p:nvSpPr>
          <p:cNvPr id="13" name="TextBox 12"/>
          <p:cNvSpPr txBox="1"/>
          <p:nvPr/>
        </p:nvSpPr>
        <p:spPr>
          <a:xfrm>
            <a:off x="4363927" y="2156695"/>
            <a:ext cx="761747" cy="369332"/>
          </a:xfrm>
          <a:prstGeom prst="rect">
            <a:avLst/>
          </a:prstGeom>
          <a:noFill/>
        </p:spPr>
        <p:txBody>
          <a:bodyPr wrap="none" rtlCol="0">
            <a:spAutoFit/>
          </a:bodyPr>
          <a:lstStyle/>
          <a:p>
            <a:r>
              <a:rPr lang="en-US" dirty="0" smtClean="0"/>
              <a:t>Green</a:t>
            </a:r>
            <a:endParaRPr lang="en-US" dirty="0"/>
          </a:p>
        </p:txBody>
      </p:sp>
      <p:sp>
        <p:nvSpPr>
          <p:cNvPr id="14" name="TextBox 13"/>
          <p:cNvSpPr txBox="1"/>
          <p:nvPr/>
        </p:nvSpPr>
        <p:spPr>
          <a:xfrm>
            <a:off x="6821618" y="2133604"/>
            <a:ext cx="804690" cy="369332"/>
          </a:xfrm>
          <a:prstGeom prst="rect">
            <a:avLst/>
          </a:prstGeom>
          <a:noFill/>
        </p:spPr>
        <p:txBody>
          <a:bodyPr wrap="none" rtlCol="0">
            <a:spAutoFit/>
          </a:bodyPr>
          <a:lstStyle/>
          <a:p>
            <a:r>
              <a:rPr lang="en-US" dirty="0" smtClean="0"/>
              <a:t>Yellow</a:t>
            </a:r>
            <a:endParaRPr lang="en-US" dirty="0"/>
          </a:p>
        </p:txBody>
      </p:sp>
      <p:sp>
        <p:nvSpPr>
          <p:cNvPr id="15" name="TextBox 14"/>
          <p:cNvSpPr txBox="1"/>
          <p:nvPr/>
        </p:nvSpPr>
        <p:spPr>
          <a:xfrm>
            <a:off x="7654637" y="2156695"/>
            <a:ext cx="873331" cy="369332"/>
          </a:xfrm>
          <a:prstGeom prst="rect">
            <a:avLst/>
          </a:prstGeom>
          <a:noFill/>
        </p:spPr>
        <p:txBody>
          <a:bodyPr wrap="none" rtlCol="0">
            <a:spAutoFit/>
          </a:bodyPr>
          <a:lstStyle/>
          <a:p>
            <a:r>
              <a:rPr lang="en-US" dirty="0" smtClean="0"/>
              <a:t>Orange</a:t>
            </a:r>
            <a:endParaRPr lang="en-US" dirty="0"/>
          </a:p>
        </p:txBody>
      </p:sp>
      <p:sp>
        <p:nvSpPr>
          <p:cNvPr id="16" name="TextBox 15"/>
          <p:cNvSpPr txBox="1"/>
          <p:nvPr/>
        </p:nvSpPr>
        <p:spPr>
          <a:xfrm>
            <a:off x="8597869" y="2156695"/>
            <a:ext cx="546131" cy="369332"/>
          </a:xfrm>
          <a:prstGeom prst="rect">
            <a:avLst/>
          </a:prstGeom>
          <a:noFill/>
        </p:spPr>
        <p:txBody>
          <a:bodyPr wrap="none" rtlCol="0">
            <a:spAutoFit/>
          </a:bodyPr>
          <a:lstStyle/>
          <a:p>
            <a:r>
              <a:rPr lang="en-US" dirty="0" smtClean="0"/>
              <a:t>Red</a:t>
            </a:r>
            <a:endParaRPr lang="en-US" dirty="0"/>
          </a:p>
        </p:txBody>
      </p:sp>
    </p:spTree>
    <p:extLst>
      <p:ext uri="{BB962C8B-B14F-4D97-AF65-F5344CB8AC3E}">
        <p14:creationId xmlns:p14="http://schemas.microsoft.com/office/powerpoint/2010/main" val="33842589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685800" y="1003300"/>
            <a:ext cx="6350000" cy="4838700"/>
          </a:xfrm>
          <a:prstGeom prst="rect">
            <a:avLst/>
          </a:prstGeom>
        </p:spPr>
      </p:pic>
      <p:grpSp>
        <p:nvGrpSpPr>
          <p:cNvPr id="8" name="Group 7"/>
          <p:cNvGrpSpPr/>
          <p:nvPr/>
        </p:nvGrpSpPr>
        <p:grpSpPr>
          <a:xfrm>
            <a:off x="1143000" y="3200400"/>
            <a:ext cx="5715000" cy="685800"/>
            <a:chOff x="1143000" y="3200400"/>
            <a:chExt cx="5715000" cy="685800"/>
          </a:xfrm>
        </p:grpSpPr>
        <p:cxnSp>
          <p:nvCxnSpPr>
            <p:cNvPr id="5" name="Straight Connector 4"/>
            <p:cNvCxnSpPr/>
            <p:nvPr/>
          </p:nvCxnSpPr>
          <p:spPr>
            <a:xfrm>
              <a:off x="1143000" y="3200400"/>
              <a:ext cx="5715000" cy="68580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a:xfrm flipV="1">
              <a:off x="1143000" y="3200400"/>
              <a:ext cx="5715000" cy="685800"/>
            </a:xfrm>
            <a:prstGeom prst="line">
              <a:avLst/>
            </a:prstGeom>
            <a:effectLst/>
          </p:spPr>
          <p:style>
            <a:lnRef idx="2">
              <a:schemeClr val="accent1"/>
            </a:lnRef>
            <a:fillRef idx="0">
              <a:schemeClr val="accent1"/>
            </a:fillRef>
            <a:effectRef idx="1">
              <a:schemeClr val="accent1"/>
            </a:effectRef>
            <a:fontRef idx="minor">
              <a:schemeClr val="tx1"/>
            </a:fontRef>
          </p:style>
        </p:cxnSp>
      </p:grpSp>
      <p:grpSp>
        <p:nvGrpSpPr>
          <p:cNvPr id="78" name="Group 77"/>
          <p:cNvGrpSpPr/>
          <p:nvPr/>
        </p:nvGrpSpPr>
        <p:grpSpPr>
          <a:xfrm>
            <a:off x="6028507" y="-152400"/>
            <a:ext cx="3115493" cy="7239000"/>
            <a:chOff x="6028507" y="-152400"/>
            <a:chExt cx="3115493" cy="7239000"/>
          </a:xfrm>
        </p:grpSpPr>
        <p:grpSp>
          <p:nvGrpSpPr>
            <p:cNvPr id="66" name="Group 65"/>
            <p:cNvGrpSpPr/>
            <p:nvPr/>
          </p:nvGrpSpPr>
          <p:grpSpPr>
            <a:xfrm>
              <a:off x="6028507" y="-152400"/>
              <a:ext cx="2001121" cy="7239000"/>
              <a:chOff x="6028507" y="-152400"/>
              <a:chExt cx="2001121" cy="7239000"/>
            </a:xfrm>
          </p:grpSpPr>
          <p:sp>
            <p:nvSpPr>
              <p:cNvPr id="11" name="Rectangle 10"/>
              <p:cNvSpPr/>
              <p:nvPr/>
            </p:nvSpPr>
            <p:spPr>
              <a:xfrm>
                <a:off x="6858000" y="-152400"/>
                <a:ext cx="457200" cy="7239000"/>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5" name="Group 14"/>
              <p:cNvGrpSpPr/>
              <p:nvPr/>
            </p:nvGrpSpPr>
            <p:grpSpPr>
              <a:xfrm>
                <a:off x="7315200" y="29289"/>
                <a:ext cx="714428" cy="246221"/>
                <a:chOff x="7315200" y="29289"/>
                <a:chExt cx="714428" cy="246221"/>
              </a:xfrm>
            </p:grpSpPr>
            <p:cxnSp>
              <p:nvCxnSpPr>
                <p:cNvPr id="13" name="Straight Connector 12"/>
                <p:cNvCxnSpPr/>
                <p:nvPr/>
              </p:nvCxnSpPr>
              <p:spPr>
                <a:xfrm>
                  <a:off x="7315200" y="152399"/>
                  <a:ext cx="152400" cy="0"/>
                </a:xfrm>
                <a:prstGeom prst="line">
                  <a:avLst/>
                </a:prstGeom>
                <a:ln>
                  <a:solidFill>
                    <a:schemeClr val="tx1"/>
                  </a:solidFill>
                </a:ln>
                <a:effectLst/>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7418789" y="29289"/>
                  <a:ext cx="610839" cy="246221"/>
                </a:xfrm>
                <a:prstGeom prst="rect">
                  <a:avLst/>
                </a:prstGeom>
                <a:noFill/>
              </p:spPr>
              <p:txBody>
                <a:bodyPr wrap="none" rtlCol="0">
                  <a:spAutoFit/>
                </a:bodyPr>
                <a:lstStyle/>
                <a:p>
                  <a:r>
                    <a:rPr lang="en-US" sz="1000" dirty="0" smtClean="0"/>
                    <a:t>0.01 nm</a:t>
                  </a:r>
                  <a:endParaRPr lang="en-US" sz="1000" dirty="0"/>
                </a:p>
              </p:txBody>
            </p:sp>
          </p:grpSp>
          <p:grpSp>
            <p:nvGrpSpPr>
              <p:cNvPr id="16" name="Group 15"/>
              <p:cNvGrpSpPr/>
              <p:nvPr/>
            </p:nvGrpSpPr>
            <p:grpSpPr>
              <a:xfrm>
                <a:off x="7315200" y="489840"/>
                <a:ext cx="649432" cy="246221"/>
                <a:chOff x="7315200" y="29289"/>
                <a:chExt cx="649432" cy="246221"/>
              </a:xfrm>
            </p:grpSpPr>
            <p:cxnSp>
              <p:nvCxnSpPr>
                <p:cNvPr id="17" name="Straight Connector 16"/>
                <p:cNvCxnSpPr/>
                <p:nvPr/>
              </p:nvCxnSpPr>
              <p:spPr>
                <a:xfrm>
                  <a:off x="7315200" y="152399"/>
                  <a:ext cx="152400" cy="0"/>
                </a:xfrm>
                <a:prstGeom prst="line">
                  <a:avLst/>
                </a:prstGeom>
                <a:ln>
                  <a:solidFill>
                    <a:schemeClr val="tx1"/>
                  </a:solidFill>
                </a:ln>
                <a:effectLst/>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7418789" y="29289"/>
                  <a:ext cx="545843" cy="246221"/>
                </a:xfrm>
                <a:prstGeom prst="rect">
                  <a:avLst/>
                </a:prstGeom>
                <a:noFill/>
              </p:spPr>
              <p:txBody>
                <a:bodyPr wrap="none" rtlCol="0">
                  <a:spAutoFit/>
                </a:bodyPr>
                <a:lstStyle/>
                <a:p>
                  <a:r>
                    <a:rPr lang="en-US" sz="1000" dirty="0" smtClean="0"/>
                    <a:t>0.1 nm</a:t>
                  </a:r>
                  <a:endParaRPr lang="en-US" sz="1000" dirty="0"/>
                </a:p>
              </p:txBody>
            </p:sp>
          </p:grpSp>
          <p:grpSp>
            <p:nvGrpSpPr>
              <p:cNvPr id="19" name="Group 18"/>
              <p:cNvGrpSpPr/>
              <p:nvPr/>
            </p:nvGrpSpPr>
            <p:grpSpPr>
              <a:xfrm>
                <a:off x="7315200" y="950391"/>
                <a:ext cx="557559" cy="246221"/>
                <a:chOff x="7315200" y="29289"/>
                <a:chExt cx="557559" cy="246221"/>
              </a:xfrm>
            </p:grpSpPr>
            <p:cxnSp>
              <p:nvCxnSpPr>
                <p:cNvPr id="20" name="Straight Connector 19"/>
                <p:cNvCxnSpPr/>
                <p:nvPr/>
              </p:nvCxnSpPr>
              <p:spPr>
                <a:xfrm>
                  <a:off x="7315200" y="152399"/>
                  <a:ext cx="152400" cy="0"/>
                </a:xfrm>
                <a:prstGeom prst="line">
                  <a:avLst/>
                </a:prstGeom>
                <a:ln>
                  <a:solidFill>
                    <a:schemeClr val="tx1"/>
                  </a:solidFill>
                </a:ln>
                <a:effectLst/>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7418789" y="29289"/>
                  <a:ext cx="453970" cy="246221"/>
                </a:xfrm>
                <a:prstGeom prst="rect">
                  <a:avLst/>
                </a:prstGeom>
                <a:noFill/>
              </p:spPr>
              <p:txBody>
                <a:bodyPr wrap="none" rtlCol="0">
                  <a:spAutoFit/>
                </a:bodyPr>
                <a:lstStyle/>
                <a:p>
                  <a:r>
                    <a:rPr lang="en-US" sz="1000" dirty="0" smtClean="0"/>
                    <a:t>1 nm</a:t>
                  </a:r>
                  <a:endParaRPr lang="en-US" sz="1000" dirty="0"/>
                </a:p>
              </p:txBody>
            </p:sp>
          </p:grpSp>
          <p:grpSp>
            <p:nvGrpSpPr>
              <p:cNvPr id="22" name="Group 21"/>
              <p:cNvGrpSpPr/>
              <p:nvPr/>
            </p:nvGrpSpPr>
            <p:grpSpPr>
              <a:xfrm>
                <a:off x="7315200" y="1410942"/>
                <a:ext cx="621680" cy="246221"/>
                <a:chOff x="7315200" y="29289"/>
                <a:chExt cx="621680" cy="246221"/>
              </a:xfrm>
            </p:grpSpPr>
            <p:cxnSp>
              <p:nvCxnSpPr>
                <p:cNvPr id="23" name="Straight Connector 22"/>
                <p:cNvCxnSpPr/>
                <p:nvPr/>
              </p:nvCxnSpPr>
              <p:spPr>
                <a:xfrm>
                  <a:off x="7315200" y="152399"/>
                  <a:ext cx="152400" cy="0"/>
                </a:xfrm>
                <a:prstGeom prst="line">
                  <a:avLst/>
                </a:prstGeom>
                <a:ln>
                  <a:solidFill>
                    <a:schemeClr val="tx1"/>
                  </a:solidFill>
                </a:ln>
                <a:effectLst/>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7418789" y="29289"/>
                  <a:ext cx="518091" cy="246221"/>
                </a:xfrm>
                <a:prstGeom prst="rect">
                  <a:avLst/>
                </a:prstGeom>
                <a:noFill/>
              </p:spPr>
              <p:txBody>
                <a:bodyPr wrap="none" rtlCol="0">
                  <a:spAutoFit/>
                </a:bodyPr>
                <a:lstStyle/>
                <a:p>
                  <a:r>
                    <a:rPr lang="en-US" sz="1000" dirty="0" smtClean="0"/>
                    <a:t>10 nm</a:t>
                  </a:r>
                  <a:endParaRPr lang="en-US" sz="1000" dirty="0"/>
                </a:p>
              </p:txBody>
            </p:sp>
          </p:grpSp>
          <p:grpSp>
            <p:nvGrpSpPr>
              <p:cNvPr id="25" name="Group 24"/>
              <p:cNvGrpSpPr/>
              <p:nvPr/>
            </p:nvGrpSpPr>
            <p:grpSpPr>
              <a:xfrm>
                <a:off x="7315200" y="1871493"/>
                <a:ext cx="685800" cy="246221"/>
                <a:chOff x="7315200" y="29289"/>
                <a:chExt cx="685800" cy="246221"/>
              </a:xfrm>
            </p:grpSpPr>
            <p:cxnSp>
              <p:nvCxnSpPr>
                <p:cNvPr id="26" name="Straight Connector 25"/>
                <p:cNvCxnSpPr/>
                <p:nvPr/>
              </p:nvCxnSpPr>
              <p:spPr>
                <a:xfrm>
                  <a:off x="7315200" y="152399"/>
                  <a:ext cx="152400" cy="0"/>
                </a:xfrm>
                <a:prstGeom prst="line">
                  <a:avLst/>
                </a:prstGeom>
                <a:ln>
                  <a:solidFill>
                    <a:schemeClr val="tx1"/>
                  </a:solidFill>
                </a:ln>
                <a:effectLst/>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7418789" y="29289"/>
                  <a:ext cx="582211" cy="246221"/>
                </a:xfrm>
                <a:prstGeom prst="rect">
                  <a:avLst/>
                </a:prstGeom>
                <a:noFill/>
              </p:spPr>
              <p:txBody>
                <a:bodyPr wrap="none" rtlCol="0">
                  <a:spAutoFit/>
                </a:bodyPr>
                <a:lstStyle/>
                <a:p>
                  <a:r>
                    <a:rPr lang="en-US" sz="1000" dirty="0" smtClean="0"/>
                    <a:t>100 nm</a:t>
                  </a:r>
                  <a:endParaRPr lang="en-US" sz="1000" dirty="0"/>
                </a:p>
              </p:txBody>
            </p:sp>
          </p:grpSp>
          <p:grpSp>
            <p:nvGrpSpPr>
              <p:cNvPr id="28" name="Group 27"/>
              <p:cNvGrpSpPr/>
              <p:nvPr/>
            </p:nvGrpSpPr>
            <p:grpSpPr>
              <a:xfrm>
                <a:off x="7315200" y="2332044"/>
                <a:ext cx="557559" cy="246221"/>
                <a:chOff x="7315200" y="29289"/>
                <a:chExt cx="557559" cy="246221"/>
              </a:xfrm>
            </p:grpSpPr>
            <p:cxnSp>
              <p:nvCxnSpPr>
                <p:cNvPr id="29" name="Straight Connector 28"/>
                <p:cNvCxnSpPr/>
                <p:nvPr/>
              </p:nvCxnSpPr>
              <p:spPr>
                <a:xfrm>
                  <a:off x="7315200" y="152399"/>
                  <a:ext cx="152400" cy="0"/>
                </a:xfrm>
                <a:prstGeom prst="line">
                  <a:avLst/>
                </a:prstGeom>
                <a:ln>
                  <a:solidFill>
                    <a:schemeClr val="tx1"/>
                  </a:solidFill>
                </a:ln>
                <a:effectLst/>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7418789" y="29289"/>
                  <a:ext cx="453970" cy="246221"/>
                </a:xfrm>
                <a:prstGeom prst="rect">
                  <a:avLst/>
                </a:prstGeom>
                <a:noFill/>
              </p:spPr>
              <p:txBody>
                <a:bodyPr wrap="none" rtlCol="0">
                  <a:spAutoFit/>
                </a:bodyPr>
                <a:lstStyle/>
                <a:p>
                  <a:r>
                    <a:rPr lang="en-US" sz="1000" dirty="0" smtClean="0"/>
                    <a:t>1 </a:t>
                  </a:r>
                  <a:r>
                    <a:rPr lang="en-US" sz="1000" dirty="0" err="1" smtClean="0"/>
                    <a:t>μm</a:t>
                  </a:r>
                  <a:endParaRPr lang="en-US" sz="1000" dirty="0"/>
                </a:p>
              </p:txBody>
            </p:sp>
          </p:grpSp>
          <p:grpSp>
            <p:nvGrpSpPr>
              <p:cNvPr id="31" name="Group 30"/>
              <p:cNvGrpSpPr/>
              <p:nvPr/>
            </p:nvGrpSpPr>
            <p:grpSpPr>
              <a:xfrm>
                <a:off x="7315200" y="2792595"/>
                <a:ext cx="621680" cy="246221"/>
                <a:chOff x="7315200" y="29289"/>
                <a:chExt cx="621680" cy="246221"/>
              </a:xfrm>
            </p:grpSpPr>
            <p:cxnSp>
              <p:nvCxnSpPr>
                <p:cNvPr id="32" name="Straight Connector 31"/>
                <p:cNvCxnSpPr/>
                <p:nvPr/>
              </p:nvCxnSpPr>
              <p:spPr>
                <a:xfrm>
                  <a:off x="7315200" y="152399"/>
                  <a:ext cx="152400" cy="0"/>
                </a:xfrm>
                <a:prstGeom prst="line">
                  <a:avLst/>
                </a:prstGeom>
                <a:ln>
                  <a:solidFill>
                    <a:schemeClr val="tx1"/>
                  </a:solidFill>
                </a:ln>
                <a:effectLst/>
              </p:spPr>
              <p:style>
                <a:lnRef idx="1">
                  <a:schemeClr val="accent1"/>
                </a:lnRef>
                <a:fillRef idx="0">
                  <a:schemeClr val="accent1"/>
                </a:fillRef>
                <a:effectRef idx="0">
                  <a:schemeClr val="accent1"/>
                </a:effectRef>
                <a:fontRef idx="minor">
                  <a:schemeClr val="tx1"/>
                </a:fontRef>
              </p:style>
            </p:cxnSp>
            <p:sp>
              <p:nvSpPr>
                <p:cNvPr id="33" name="TextBox 32"/>
                <p:cNvSpPr txBox="1"/>
                <p:nvPr/>
              </p:nvSpPr>
              <p:spPr>
                <a:xfrm>
                  <a:off x="7418789" y="29289"/>
                  <a:ext cx="518091" cy="246221"/>
                </a:xfrm>
                <a:prstGeom prst="rect">
                  <a:avLst/>
                </a:prstGeom>
                <a:noFill/>
              </p:spPr>
              <p:txBody>
                <a:bodyPr wrap="none" rtlCol="0">
                  <a:spAutoFit/>
                </a:bodyPr>
                <a:lstStyle/>
                <a:p>
                  <a:r>
                    <a:rPr lang="en-US" sz="1000" dirty="0" smtClean="0"/>
                    <a:t>10 </a:t>
                  </a:r>
                  <a:r>
                    <a:rPr lang="en-US" sz="1000" dirty="0" err="1"/>
                    <a:t>μ</a:t>
                  </a:r>
                  <a:r>
                    <a:rPr lang="en-US" sz="1000" dirty="0" err="1" smtClean="0"/>
                    <a:t>m</a:t>
                  </a:r>
                  <a:endParaRPr lang="en-US" sz="1000" dirty="0"/>
                </a:p>
              </p:txBody>
            </p:sp>
          </p:grpSp>
          <p:grpSp>
            <p:nvGrpSpPr>
              <p:cNvPr id="34" name="Group 33"/>
              <p:cNvGrpSpPr/>
              <p:nvPr/>
            </p:nvGrpSpPr>
            <p:grpSpPr>
              <a:xfrm>
                <a:off x="7315200" y="3253146"/>
                <a:ext cx="685800" cy="246221"/>
                <a:chOff x="7315200" y="29289"/>
                <a:chExt cx="685800" cy="246221"/>
              </a:xfrm>
            </p:grpSpPr>
            <p:cxnSp>
              <p:nvCxnSpPr>
                <p:cNvPr id="35" name="Straight Connector 34"/>
                <p:cNvCxnSpPr/>
                <p:nvPr/>
              </p:nvCxnSpPr>
              <p:spPr>
                <a:xfrm>
                  <a:off x="7315200" y="152399"/>
                  <a:ext cx="152400" cy="0"/>
                </a:xfrm>
                <a:prstGeom prst="line">
                  <a:avLst/>
                </a:prstGeom>
                <a:ln>
                  <a:solidFill>
                    <a:schemeClr val="tx1"/>
                  </a:solidFill>
                </a:ln>
                <a:effectLst/>
              </p:spPr>
              <p:style>
                <a:lnRef idx="1">
                  <a:schemeClr val="accent1"/>
                </a:lnRef>
                <a:fillRef idx="0">
                  <a:schemeClr val="accent1"/>
                </a:fillRef>
                <a:effectRef idx="0">
                  <a:schemeClr val="accent1"/>
                </a:effectRef>
                <a:fontRef idx="minor">
                  <a:schemeClr val="tx1"/>
                </a:fontRef>
              </p:style>
            </p:cxnSp>
            <p:sp>
              <p:nvSpPr>
                <p:cNvPr id="36" name="TextBox 35"/>
                <p:cNvSpPr txBox="1"/>
                <p:nvPr/>
              </p:nvSpPr>
              <p:spPr>
                <a:xfrm>
                  <a:off x="7418789" y="29289"/>
                  <a:ext cx="582211" cy="246221"/>
                </a:xfrm>
                <a:prstGeom prst="rect">
                  <a:avLst/>
                </a:prstGeom>
                <a:noFill/>
              </p:spPr>
              <p:txBody>
                <a:bodyPr wrap="none" rtlCol="0">
                  <a:spAutoFit/>
                </a:bodyPr>
                <a:lstStyle/>
                <a:p>
                  <a:r>
                    <a:rPr lang="en-US" sz="1000" dirty="0" smtClean="0"/>
                    <a:t>100 </a:t>
                  </a:r>
                  <a:r>
                    <a:rPr lang="en-US" sz="1000" dirty="0" err="1" smtClean="0"/>
                    <a:t>μm</a:t>
                  </a:r>
                  <a:endParaRPr lang="en-US" sz="1000" dirty="0"/>
                </a:p>
              </p:txBody>
            </p:sp>
          </p:grpSp>
          <p:grpSp>
            <p:nvGrpSpPr>
              <p:cNvPr id="37" name="Group 36"/>
              <p:cNvGrpSpPr/>
              <p:nvPr/>
            </p:nvGrpSpPr>
            <p:grpSpPr>
              <a:xfrm>
                <a:off x="7315200" y="3713697"/>
                <a:ext cx="587127" cy="246221"/>
                <a:chOff x="7315200" y="29289"/>
                <a:chExt cx="587127" cy="246221"/>
              </a:xfrm>
            </p:grpSpPr>
            <p:cxnSp>
              <p:nvCxnSpPr>
                <p:cNvPr id="38" name="Straight Connector 37"/>
                <p:cNvCxnSpPr/>
                <p:nvPr/>
              </p:nvCxnSpPr>
              <p:spPr>
                <a:xfrm>
                  <a:off x="7315200" y="152399"/>
                  <a:ext cx="152400" cy="0"/>
                </a:xfrm>
                <a:prstGeom prst="line">
                  <a:avLst/>
                </a:prstGeom>
                <a:ln>
                  <a:solidFill>
                    <a:schemeClr val="tx1"/>
                  </a:solidFill>
                </a:ln>
                <a:effectLst/>
              </p:spPr>
              <p:style>
                <a:lnRef idx="1">
                  <a:schemeClr val="accent1"/>
                </a:lnRef>
                <a:fillRef idx="0">
                  <a:schemeClr val="accent1"/>
                </a:fillRef>
                <a:effectRef idx="0">
                  <a:schemeClr val="accent1"/>
                </a:effectRef>
                <a:fontRef idx="minor">
                  <a:schemeClr val="tx1"/>
                </a:fontRef>
              </p:style>
            </p:cxnSp>
            <p:sp>
              <p:nvSpPr>
                <p:cNvPr id="39" name="TextBox 38"/>
                <p:cNvSpPr txBox="1"/>
                <p:nvPr/>
              </p:nvSpPr>
              <p:spPr>
                <a:xfrm>
                  <a:off x="7418789" y="29289"/>
                  <a:ext cx="483538" cy="246221"/>
                </a:xfrm>
                <a:prstGeom prst="rect">
                  <a:avLst/>
                </a:prstGeom>
                <a:noFill/>
              </p:spPr>
              <p:txBody>
                <a:bodyPr wrap="none" rtlCol="0">
                  <a:spAutoFit/>
                </a:bodyPr>
                <a:lstStyle/>
                <a:p>
                  <a:r>
                    <a:rPr lang="en-US" sz="1000" dirty="0" smtClean="0"/>
                    <a:t>1 mm</a:t>
                  </a:r>
                  <a:endParaRPr lang="en-US" sz="1000" dirty="0"/>
                </a:p>
              </p:txBody>
            </p:sp>
          </p:grpSp>
          <p:grpSp>
            <p:nvGrpSpPr>
              <p:cNvPr id="40" name="Group 39"/>
              <p:cNvGrpSpPr/>
              <p:nvPr/>
            </p:nvGrpSpPr>
            <p:grpSpPr>
              <a:xfrm>
                <a:off x="7315200" y="4174248"/>
                <a:ext cx="544735" cy="246221"/>
                <a:chOff x="7315200" y="29289"/>
                <a:chExt cx="544735" cy="246221"/>
              </a:xfrm>
            </p:grpSpPr>
            <p:cxnSp>
              <p:nvCxnSpPr>
                <p:cNvPr id="41" name="Straight Connector 40"/>
                <p:cNvCxnSpPr/>
                <p:nvPr/>
              </p:nvCxnSpPr>
              <p:spPr>
                <a:xfrm>
                  <a:off x="7315200" y="152399"/>
                  <a:ext cx="152400" cy="0"/>
                </a:xfrm>
                <a:prstGeom prst="line">
                  <a:avLst/>
                </a:prstGeom>
                <a:ln>
                  <a:solidFill>
                    <a:schemeClr val="tx1"/>
                  </a:solidFill>
                </a:ln>
                <a:effectLst/>
              </p:spPr>
              <p:style>
                <a:lnRef idx="1">
                  <a:schemeClr val="accent1"/>
                </a:lnRef>
                <a:fillRef idx="0">
                  <a:schemeClr val="accent1"/>
                </a:fillRef>
                <a:effectRef idx="0">
                  <a:schemeClr val="accent1"/>
                </a:effectRef>
                <a:fontRef idx="minor">
                  <a:schemeClr val="tx1"/>
                </a:fontRef>
              </p:style>
            </p:cxnSp>
            <p:sp>
              <p:nvSpPr>
                <p:cNvPr id="42" name="TextBox 41"/>
                <p:cNvSpPr txBox="1"/>
                <p:nvPr/>
              </p:nvSpPr>
              <p:spPr>
                <a:xfrm>
                  <a:off x="7418789" y="29289"/>
                  <a:ext cx="441146" cy="246221"/>
                </a:xfrm>
                <a:prstGeom prst="rect">
                  <a:avLst/>
                </a:prstGeom>
                <a:noFill/>
              </p:spPr>
              <p:txBody>
                <a:bodyPr wrap="none" rtlCol="0">
                  <a:spAutoFit/>
                </a:bodyPr>
                <a:lstStyle/>
                <a:p>
                  <a:r>
                    <a:rPr lang="en-US" sz="1000" dirty="0" smtClean="0"/>
                    <a:t>1 cm</a:t>
                  </a:r>
                  <a:endParaRPr lang="en-US" sz="1000" dirty="0"/>
                </a:p>
              </p:txBody>
            </p:sp>
          </p:grpSp>
          <p:grpSp>
            <p:nvGrpSpPr>
              <p:cNvPr id="43" name="Group 42"/>
              <p:cNvGrpSpPr/>
              <p:nvPr/>
            </p:nvGrpSpPr>
            <p:grpSpPr>
              <a:xfrm>
                <a:off x="7315200" y="4634799"/>
                <a:ext cx="608856" cy="246221"/>
                <a:chOff x="7315200" y="29289"/>
                <a:chExt cx="608856" cy="246221"/>
              </a:xfrm>
            </p:grpSpPr>
            <p:cxnSp>
              <p:nvCxnSpPr>
                <p:cNvPr id="44" name="Straight Connector 43"/>
                <p:cNvCxnSpPr/>
                <p:nvPr/>
              </p:nvCxnSpPr>
              <p:spPr>
                <a:xfrm>
                  <a:off x="7315200" y="152399"/>
                  <a:ext cx="152400" cy="0"/>
                </a:xfrm>
                <a:prstGeom prst="line">
                  <a:avLst/>
                </a:prstGeom>
                <a:ln>
                  <a:solidFill>
                    <a:schemeClr val="tx1"/>
                  </a:solidFill>
                </a:ln>
                <a:effectLst/>
              </p:spPr>
              <p:style>
                <a:lnRef idx="1">
                  <a:schemeClr val="accent1"/>
                </a:lnRef>
                <a:fillRef idx="0">
                  <a:schemeClr val="accent1"/>
                </a:fillRef>
                <a:effectRef idx="0">
                  <a:schemeClr val="accent1"/>
                </a:effectRef>
                <a:fontRef idx="minor">
                  <a:schemeClr val="tx1"/>
                </a:fontRef>
              </p:style>
            </p:cxnSp>
            <p:sp>
              <p:nvSpPr>
                <p:cNvPr id="45" name="TextBox 44"/>
                <p:cNvSpPr txBox="1"/>
                <p:nvPr/>
              </p:nvSpPr>
              <p:spPr>
                <a:xfrm>
                  <a:off x="7418789" y="29289"/>
                  <a:ext cx="505267" cy="246221"/>
                </a:xfrm>
                <a:prstGeom prst="rect">
                  <a:avLst/>
                </a:prstGeom>
                <a:noFill/>
              </p:spPr>
              <p:txBody>
                <a:bodyPr wrap="none" rtlCol="0">
                  <a:spAutoFit/>
                </a:bodyPr>
                <a:lstStyle/>
                <a:p>
                  <a:r>
                    <a:rPr lang="en-US" sz="1000" dirty="0" smtClean="0"/>
                    <a:t>10 </a:t>
                  </a:r>
                  <a:r>
                    <a:rPr lang="en-US" sz="1000" dirty="0"/>
                    <a:t>c</a:t>
                  </a:r>
                  <a:r>
                    <a:rPr lang="en-US" sz="1000" dirty="0" smtClean="0"/>
                    <a:t>m</a:t>
                  </a:r>
                  <a:endParaRPr lang="en-US" sz="1000" dirty="0"/>
                </a:p>
              </p:txBody>
            </p:sp>
          </p:grpSp>
          <p:grpSp>
            <p:nvGrpSpPr>
              <p:cNvPr id="46" name="Group 45"/>
              <p:cNvGrpSpPr/>
              <p:nvPr/>
            </p:nvGrpSpPr>
            <p:grpSpPr>
              <a:xfrm>
                <a:off x="7315200" y="5095350"/>
                <a:ext cx="484685" cy="246221"/>
                <a:chOff x="7315200" y="29289"/>
                <a:chExt cx="484685" cy="246221"/>
              </a:xfrm>
            </p:grpSpPr>
            <p:cxnSp>
              <p:nvCxnSpPr>
                <p:cNvPr id="47" name="Straight Connector 46"/>
                <p:cNvCxnSpPr/>
                <p:nvPr/>
              </p:nvCxnSpPr>
              <p:spPr>
                <a:xfrm>
                  <a:off x="7315200" y="152399"/>
                  <a:ext cx="152400" cy="0"/>
                </a:xfrm>
                <a:prstGeom prst="line">
                  <a:avLst/>
                </a:prstGeom>
                <a:ln>
                  <a:solidFill>
                    <a:schemeClr val="tx1"/>
                  </a:solidFill>
                </a:ln>
                <a:effectLst/>
              </p:spPr>
              <p:style>
                <a:lnRef idx="1">
                  <a:schemeClr val="accent1"/>
                </a:lnRef>
                <a:fillRef idx="0">
                  <a:schemeClr val="accent1"/>
                </a:fillRef>
                <a:effectRef idx="0">
                  <a:schemeClr val="accent1"/>
                </a:effectRef>
                <a:fontRef idx="minor">
                  <a:schemeClr val="tx1"/>
                </a:fontRef>
              </p:style>
            </p:cxnSp>
            <p:sp>
              <p:nvSpPr>
                <p:cNvPr id="48" name="TextBox 47"/>
                <p:cNvSpPr txBox="1"/>
                <p:nvPr/>
              </p:nvSpPr>
              <p:spPr>
                <a:xfrm>
                  <a:off x="7418789" y="29289"/>
                  <a:ext cx="381096" cy="246221"/>
                </a:xfrm>
                <a:prstGeom prst="rect">
                  <a:avLst/>
                </a:prstGeom>
                <a:noFill/>
              </p:spPr>
              <p:txBody>
                <a:bodyPr wrap="none" rtlCol="0">
                  <a:spAutoFit/>
                </a:bodyPr>
                <a:lstStyle/>
                <a:p>
                  <a:r>
                    <a:rPr lang="en-US" sz="1000" dirty="0" smtClean="0"/>
                    <a:t>1 m</a:t>
                  </a:r>
                  <a:endParaRPr lang="en-US" sz="1000" dirty="0"/>
                </a:p>
              </p:txBody>
            </p:sp>
          </p:grpSp>
          <p:grpSp>
            <p:nvGrpSpPr>
              <p:cNvPr id="49" name="Group 48"/>
              <p:cNvGrpSpPr/>
              <p:nvPr/>
            </p:nvGrpSpPr>
            <p:grpSpPr>
              <a:xfrm>
                <a:off x="7315200" y="5555901"/>
                <a:ext cx="549682" cy="246221"/>
                <a:chOff x="7315200" y="29289"/>
                <a:chExt cx="549682" cy="246221"/>
              </a:xfrm>
            </p:grpSpPr>
            <p:cxnSp>
              <p:nvCxnSpPr>
                <p:cNvPr id="50" name="Straight Connector 49"/>
                <p:cNvCxnSpPr/>
                <p:nvPr/>
              </p:nvCxnSpPr>
              <p:spPr>
                <a:xfrm>
                  <a:off x="7315200" y="152399"/>
                  <a:ext cx="152400" cy="0"/>
                </a:xfrm>
                <a:prstGeom prst="line">
                  <a:avLst/>
                </a:prstGeom>
                <a:ln>
                  <a:solidFill>
                    <a:schemeClr val="tx1"/>
                  </a:solidFill>
                </a:ln>
                <a:effectLst/>
              </p:spPr>
              <p:style>
                <a:lnRef idx="1">
                  <a:schemeClr val="accent1"/>
                </a:lnRef>
                <a:fillRef idx="0">
                  <a:schemeClr val="accent1"/>
                </a:fillRef>
                <a:effectRef idx="0">
                  <a:schemeClr val="accent1"/>
                </a:effectRef>
                <a:fontRef idx="minor">
                  <a:schemeClr val="tx1"/>
                </a:fontRef>
              </p:style>
            </p:cxnSp>
            <p:sp>
              <p:nvSpPr>
                <p:cNvPr id="51" name="TextBox 50"/>
                <p:cNvSpPr txBox="1"/>
                <p:nvPr/>
              </p:nvSpPr>
              <p:spPr>
                <a:xfrm>
                  <a:off x="7418789" y="29289"/>
                  <a:ext cx="446093" cy="246221"/>
                </a:xfrm>
                <a:prstGeom prst="rect">
                  <a:avLst/>
                </a:prstGeom>
                <a:noFill/>
              </p:spPr>
              <p:txBody>
                <a:bodyPr wrap="none" rtlCol="0">
                  <a:spAutoFit/>
                </a:bodyPr>
                <a:lstStyle/>
                <a:p>
                  <a:r>
                    <a:rPr lang="en-US" sz="1000" dirty="0" smtClean="0"/>
                    <a:t>10 m</a:t>
                  </a:r>
                  <a:endParaRPr lang="en-US" sz="1000" dirty="0"/>
                </a:p>
              </p:txBody>
            </p:sp>
          </p:grpSp>
          <p:grpSp>
            <p:nvGrpSpPr>
              <p:cNvPr id="52" name="Group 51"/>
              <p:cNvGrpSpPr/>
              <p:nvPr/>
            </p:nvGrpSpPr>
            <p:grpSpPr>
              <a:xfrm>
                <a:off x="7315200" y="6016452"/>
                <a:ext cx="614679" cy="246221"/>
                <a:chOff x="7315200" y="29289"/>
                <a:chExt cx="614679" cy="246221"/>
              </a:xfrm>
            </p:grpSpPr>
            <p:cxnSp>
              <p:nvCxnSpPr>
                <p:cNvPr id="53" name="Straight Connector 52"/>
                <p:cNvCxnSpPr/>
                <p:nvPr/>
              </p:nvCxnSpPr>
              <p:spPr>
                <a:xfrm>
                  <a:off x="7315200" y="152399"/>
                  <a:ext cx="152400" cy="0"/>
                </a:xfrm>
                <a:prstGeom prst="line">
                  <a:avLst/>
                </a:prstGeom>
                <a:ln>
                  <a:solidFill>
                    <a:schemeClr val="tx1"/>
                  </a:solidFill>
                </a:ln>
                <a:effectLst/>
              </p:spPr>
              <p:style>
                <a:lnRef idx="1">
                  <a:schemeClr val="accent1"/>
                </a:lnRef>
                <a:fillRef idx="0">
                  <a:schemeClr val="accent1"/>
                </a:fillRef>
                <a:effectRef idx="0">
                  <a:schemeClr val="accent1"/>
                </a:effectRef>
                <a:fontRef idx="minor">
                  <a:schemeClr val="tx1"/>
                </a:fontRef>
              </p:style>
            </p:cxnSp>
            <p:sp>
              <p:nvSpPr>
                <p:cNvPr id="54" name="TextBox 53"/>
                <p:cNvSpPr txBox="1"/>
                <p:nvPr/>
              </p:nvSpPr>
              <p:spPr>
                <a:xfrm>
                  <a:off x="7418789" y="29289"/>
                  <a:ext cx="511090" cy="246221"/>
                </a:xfrm>
                <a:prstGeom prst="rect">
                  <a:avLst/>
                </a:prstGeom>
                <a:noFill/>
              </p:spPr>
              <p:txBody>
                <a:bodyPr wrap="none" rtlCol="0">
                  <a:spAutoFit/>
                </a:bodyPr>
                <a:lstStyle/>
                <a:p>
                  <a:r>
                    <a:rPr lang="en-US" sz="1000" dirty="0" smtClean="0"/>
                    <a:t>100 m</a:t>
                  </a:r>
                  <a:endParaRPr lang="en-US" sz="1000" dirty="0"/>
                </a:p>
              </p:txBody>
            </p:sp>
          </p:grpSp>
          <p:grpSp>
            <p:nvGrpSpPr>
              <p:cNvPr id="55" name="Group 54"/>
              <p:cNvGrpSpPr/>
              <p:nvPr/>
            </p:nvGrpSpPr>
            <p:grpSpPr>
              <a:xfrm>
                <a:off x="7315200" y="6477000"/>
                <a:ext cx="544735" cy="246221"/>
                <a:chOff x="7315200" y="29289"/>
                <a:chExt cx="544735" cy="246221"/>
              </a:xfrm>
            </p:grpSpPr>
            <p:cxnSp>
              <p:nvCxnSpPr>
                <p:cNvPr id="56" name="Straight Connector 55"/>
                <p:cNvCxnSpPr/>
                <p:nvPr/>
              </p:nvCxnSpPr>
              <p:spPr>
                <a:xfrm>
                  <a:off x="7315200" y="152399"/>
                  <a:ext cx="152400" cy="0"/>
                </a:xfrm>
                <a:prstGeom prst="line">
                  <a:avLst/>
                </a:prstGeom>
                <a:ln>
                  <a:solidFill>
                    <a:schemeClr val="tx1"/>
                  </a:solidFill>
                </a:ln>
                <a:effectLst/>
              </p:spPr>
              <p:style>
                <a:lnRef idx="1">
                  <a:schemeClr val="accent1"/>
                </a:lnRef>
                <a:fillRef idx="0">
                  <a:schemeClr val="accent1"/>
                </a:fillRef>
                <a:effectRef idx="0">
                  <a:schemeClr val="accent1"/>
                </a:effectRef>
                <a:fontRef idx="minor">
                  <a:schemeClr val="tx1"/>
                </a:fontRef>
              </p:style>
            </p:cxnSp>
            <p:sp>
              <p:nvSpPr>
                <p:cNvPr id="57" name="TextBox 56"/>
                <p:cNvSpPr txBox="1"/>
                <p:nvPr/>
              </p:nvSpPr>
              <p:spPr>
                <a:xfrm>
                  <a:off x="7418789" y="29289"/>
                  <a:ext cx="441146" cy="246221"/>
                </a:xfrm>
                <a:prstGeom prst="rect">
                  <a:avLst/>
                </a:prstGeom>
                <a:noFill/>
              </p:spPr>
              <p:txBody>
                <a:bodyPr wrap="none" rtlCol="0">
                  <a:spAutoFit/>
                </a:bodyPr>
                <a:lstStyle/>
                <a:p>
                  <a:r>
                    <a:rPr lang="en-US" sz="1000" dirty="0" smtClean="0"/>
                    <a:t>1 km</a:t>
                  </a:r>
                  <a:endParaRPr lang="en-US" sz="1000" dirty="0"/>
                </a:p>
              </p:txBody>
            </p:sp>
          </p:grpSp>
          <p:sp>
            <p:nvSpPr>
              <p:cNvPr id="58" name="TextBox 57"/>
              <p:cNvSpPr txBox="1"/>
              <p:nvPr/>
            </p:nvSpPr>
            <p:spPr>
              <a:xfrm>
                <a:off x="6028507" y="27860"/>
                <a:ext cx="846907" cy="246221"/>
              </a:xfrm>
              <a:prstGeom prst="rect">
                <a:avLst/>
              </a:prstGeom>
              <a:noFill/>
            </p:spPr>
            <p:txBody>
              <a:bodyPr wrap="none" rtlCol="0">
                <a:spAutoFit/>
              </a:bodyPr>
              <a:lstStyle/>
              <a:p>
                <a:pPr algn="r"/>
                <a:r>
                  <a:rPr lang="en-US" sz="1000" dirty="0" smtClean="0"/>
                  <a:t>Gamma-rays</a:t>
                </a:r>
                <a:endParaRPr lang="en-US" sz="1000" dirty="0"/>
              </a:p>
            </p:txBody>
          </p:sp>
          <p:sp>
            <p:nvSpPr>
              <p:cNvPr id="59" name="TextBox 58"/>
              <p:cNvSpPr txBox="1"/>
              <p:nvPr/>
            </p:nvSpPr>
            <p:spPr>
              <a:xfrm>
                <a:off x="6370586" y="880189"/>
                <a:ext cx="504828" cy="246221"/>
              </a:xfrm>
              <a:prstGeom prst="rect">
                <a:avLst/>
              </a:prstGeom>
              <a:noFill/>
            </p:spPr>
            <p:txBody>
              <a:bodyPr wrap="none" rtlCol="0">
                <a:spAutoFit/>
              </a:bodyPr>
              <a:lstStyle/>
              <a:p>
                <a:pPr algn="r"/>
                <a:r>
                  <a:rPr lang="en-US" sz="1000" dirty="0" smtClean="0"/>
                  <a:t>X-rays</a:t>
                </a:r>
                <a:endParaRPr lang="en-US" sz="1000" dirty="0"/>
              </a:p>
            </p:txBody>
          </p:sp>
          <p:sp>
            <p:nvSpPr>
              <p:cNvPr id="60" name="TextBox 59"/>
              <p:cNvSpPr txBox="1"/>
              <p:nvPr/>
            </p:nvSpPr>
            <p:spPr>
              <a:xfrm>
                <a:off x="6348357" y="2192179"/>
                <a:ext cx="527057" cy="246221"/>
              </a:xfrm>
              <a:prstGeom prst="rect">
                <a:avLst/>
              </a:prstGeom>
              <a:noFill/>
            </p:spPr>
            <p:txBody>
              <a:bodyPr wrap="none" rtlCol="0">
                <a:spAutoFit/>
              </a:bodyPr>
              <a:lstStyle/>
              <a:p>
                <a:pPr algn="r"/>
                <a:r>
                  <a:rPr lang="en-US" sz="1000" dirty="0" smtClean="0"/>
                  <a:t>Visible</a:t>
                </a:r>
                <a:endParaRPr lang="en-US" sz="1000" dirty="0"/>
              </a:p>
            </p:txBody>
          </p:sp>
          <p:sp>
            <p:nvSpPr>
              <p:cNvPr id="61" name="TextBox 60"/>
              <p:cNvSpPr txBox="1"/>
              <p:nvPr/>
            </p:nvSpPr>
            <p:spPr>
              <a:xfrm>
                <a:off x="6230636" y="2797516"/>
                <a:ext cx="644778" cy="246221"/>
              </a:xfrm>
              <a:prstGeom prst="rect">
                <a:avLst/>
              </a:prstGeom>
              <a:noFill/>
            </p:spPr>
            <p:txBody>
              <a:bodyPr wrap="none" rtlCol="0">
                <a:spAutoFit/>
              </a:bodyPr>
              <a:lstStyle/>
              <a:p>
                <a:pPr algn="r"/>
                <a:r>
                  <a:rPr lang="en-US" sz="1000" dirty="0" smtClean="0"/>
                  <a:t>Infra-red</a:t>
                </a:r>
                <a:endParaRPr lang="en-US" sz="1000" dirty="0"/>
              </a:p>
            </p:txBody>
          </p:sp>
          <p:sp>
            <p:nvSpPr>
              <p:cNvPr id="62" name="TextBox 61"/>
              <p:cNvSpPr txBox="1"/>
              <p:nvPr/>
            </p:nvSpPr>
            <p:spPr>
              <a:xfrm>
                <a:off x="6138777" y="1753985"/>
                <a:ext cx="736637" cy="246221"/>
              </a:xfrm>
              <a:prstGeom prst="rect">
                <a:avLst/>
              </a:prstGeom>
              <a:noFill/>
            </p:spPr>
            <p:txBody>
              <a:bodyPr wrap="none" rtlCol="0">
                <a:spAutoFit/>
              </a:bodyPr>
              <a:lstStyle/>
              <a:p>
                <a:pPr algn="r"/>
                <a:r>
                  <a:rPr lang="en-US" sz="1000" dirty="0" smtClean="0"/>
                  <a:t>Ultraviolet</a:t>
                </a:r>
                <a:endParaRPr lang="en-US" sz="1000" dirty="0"/>
              </a:p>
            </p:txBody>
          </p:sp>
          <p:sp>
            <p:nvSpPr>
              <p:cNvPr id="63" name="TextBox 62"/>
              <p:cNvSpPr txBox="1"/>
              <p:nvPr/>
            </p:nvSpPr>
            <p:spPr>
              <a:xfrm>
                <a:off x="6060129" y="4174247"/>
                <a:ext cx="815285" cy="246221"/>
              </a:xfrm>
              <a:prstGeom prst="rect">
                <a:avLst/>
              </a:prstGeom>
              <a:noFill/>
            </p:spPr>
            <p:txBody>
              <a:bodyPr wrap="none" rtlCol="0">
                <a:spAutoFit/>
              </a:bodyPr>
              <a:lstStyle/>
              <a:p>
                <a:pPr algn="r"/>
                <a:r>
                  <a:rPr lang="en-US" sz="1000" dirty="0" smtClean="0"/>
                  <a:t>Microwaves</a:t>
                </a:r>
                <a:endParaRPr lang="en-US" sz="1000" dirty="0"/>
              </a:p>
            </p:txBody>
          </p:sp>
          <p:sp>
            <p:nvSpPr>
              <p:cNvPr id="64" name="TextBox 63"/>
              <p:cNvSpPr txBox="1"/>
              <p:nvPr/>
            </p:nvSpPr>
            <p:spPr>
              <a:xfrm>
                <a:off x="6190611" y="5329739"/>
                <a:ext cx="684803" cy="246221"/>
              </a:xfrm>
              <a:prstGeom prst="rect">
                <a:avLst/>
              </a:prstGeom>
              <a:noFill/>
            </p:spPr>
            <p:txBody>
              <a:bodyPr wrap="none" rtlCol="0">
                <a:spAutoFit/>
              </a:bodyPr>
              <a:lstStyle/>
              <a:p>
                <a:pPr algn="r"/>
                <a:r>
                  <a:rPr lang="en-US" sz="1000" dirty="0" smtClean="0"/>
                  <a:t>Radio, TV</a:t>
                </a:r>
                <a:endParaRPr lang="en-US" sz="1000" dirty="0"/>
              </a:p>
            </p:txBody>
          </p:sp>
          <p:sp>
            <p:nvSpPr>
              <p:cNvPr id="65" name="TextBox 64"/>
              <p:cNvSpPr txBox="1"/>
              <p:nvPr/>
            </p:nvSpPr>
            <p:spPr>
              <a:xfrm>
                <a:off x="6077224" y="6600110"/>
                <a:ext cx="798190" cy="246221"/>
              </a:xfrm>
              <a:prstGeom prst="rect">
                <a:avLst/>
              </a:prstGeom>
              <a:noFill/>
            </p:spPr>
            <p:txBody>
              <a:bodyPr wrap="none" rtlCol="0">
                <a:spAutoFit/>
              </a:bodyPr>
              <a:lstStyle/>
              <a:p>
                <a:pPr algn="r"/>
                <a:r>
                  <a:rPr lang="en-US" sz="1000" dirty="0" smtClean="0"/>
                  <a:t>Long-waves</a:t>
                </a:r>
                <a:endParaRPr lang="en-US" sz="1000" dirty="0"/>
              </a:p>
            </p:txBody>
          </p:sp>
        </p:grpSp>
        <p:grpSp>
          <p:nvGrpSpPr>
            <p:cNvPr id="77" name="Group 76"/>
            <p:cNvGrpSpPr/>
            <p:nvPr/>
          </p:nvGrpSpPr>
          <p:grpSpPr>
            <a:xfrm>
              <a:off x="6858000" y="1295566"/>
              <a:ext cx="2286000" cy="2050158"/>
              <a:chOff x="6858000" y="1295566"/>
              <a:chExt cx="2286000" cy="2050158"/>
            </a:xfrm>
          </p:grpSpPr>
          <p:cxnSp>
            <p:nvCxnSpPr>
              <p:cNvPr id="68" name="Straight Connector 67"/>
              <p:cNvCxnSpPr/>
              <p:nvPr/>
            </p:nvCxnSpPr>
            <p:spPr>
              <a:xfrm flipH="1">
                <a:off x="6858000" y="2362200"/>
                <a:ext cx="457200" cy="0"/>
              </a:xfrm>
              <a:prstGeom prst="line">
                <a:avLst/>
              </a:prstGeom>
              <a:ln>
                <a:solidFill>
                  <a:schemeClr val="tx1">
                    <a:lumMod val="65000"/>
                  </a:schemeClr>
                </a:solidFill>
              </a:ln>
              <a:effectLst/>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flipH="1">
                <a:off x="6858000" y="2209800"/>
                <a:ext cx="457200" cy="0"/>
              </a:xfrm>
              <a:prstGeom prst="line">
                <a:avLst/>
              </a:prstGeom>
              <a:ln>
                <a:solidFill>
                  <a:schemeClr val="tx1">
                    <a:lumMod val="65000"/>
                  </a:schemeClr>
                </a:solidFill>
              </a:ln>
              <a:effectLst/>
            </p:spPr>
            <p:style>
              <a:lnRef idx="1">
                <a:schemeClr val="accent1"/>
              </a:lnRef>
              <a:fillRef idx="0">
                <a:schemeClr val="accent1"/>
              </a:fillRef>
              <a:effectRef idx="0">
                <a:schemeClr val="accent1"/>
              </a:effectRef>
              <a:fontRef idx="minor">
                <a:schemeClr val="tx1"/>
              </a:fontRef>
            </p:style>
          </p:cxnSp>
          <p:sp>
            <p:nvSpPr>
              <p:cNvPr id="70" name="Rectangle 69"/>
              <p:cNvSpPr/>
              <p:nvPr/>
            </p:nvSpPr>
            <p:spPr>
              <a:xfrm>
                <a:off x="8305800" y="1534052"/>
                <a:ext cx="457200" cy="1600200"/>
              </a:xfrm>
              <a:prstGeom prst="rect">
                <a:avLst/>
              </a:prstGeom>
              <a:gradFill flip="none" rotWithShape="1">
                <a:gsLst>
                  <a:gs pos="0">
                    <a:schemeClr val="accent1"/>
                  </a:gs>
                  <a:gs pos="100000">
                    <a:srgbClr val="0000FF"/>
                  </a:gs>
                  <a:gs pos="25000">
                    <a:srgbClr val="FFFF00"/>
                  </a:gs>
                  <a:gs pos="50000">
                    <a:srgbClr val="00FF00"/>
                  </a:gs>
                  <a:gs pos="75000">
                    <a:srgbClr val="00FFFF"/>
                  </a:gs>
                </a:gsLst>
                <a:lin ang="16200000" scaled="0"/>
                <a:tileRect/>
              </a:gradFill>
              <a:ln>
                <a:solidFill>
                  <a:schemeClr val="tx1">
                    <a:lumMod val="65000"/>
                  </a:schemeClr>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72" name="Straight Connector 71"/>
              <p:cNvCxnSpPr/>
              <p:nvPr/>
            </p:nvCxnSpPr>
            <p:spPr>
              <a:xfrm>
                <a:off x="7315200" y="2362200"/>
                <a:ext cx="990600" cy="772052"/>
              </a:xfrm>
              <a:prstGeom prst="line">
                <a:avLst/>
              </a:prstGeom>
              <a:ln>
                <a:solidFill>
                  <a:schemeClr val="tx1">
                    <a:lumMod val="65000"/>
                  </a:schemeClr>
                </a:solidFill>
              </a:ln>
              <a:effectLst/>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flipV="1">
                <a:off x="7315200" y="1534052"/>
                <a:ext cx="990600" cy="675748"/>
              </a:xfrm>
              <a:prstGeom prst="line">
                <a:avLst/>
              </a:prstGeom>
              <a:ln>
                <a:solidFill>
                  <a:schemeClr val="tx1">
                    <a:lumMod val="65000"/>
                  </a:schemeClr>
                </a:solidFill>
              </a:ln>
              <a:effectLst/>
            </p:spPr>
            <p:style>
              <a:lnRef idx="1">
                <a:schemeClr val="accent1"/>
              </a:lnRef>
              <a:fillRef idx="0">
                <a:schemeClr val="accent1"/>
              </a:fillRef>
              <a:effectRef idx="0">
                <a:schemeClr val="accent1"/>
              </a:effectRef>
              <a:fontRef idx="minor">
                <a:schemeClr val="tx1"/>
              </a:fontRef>
            </p:style>
          </p:cxnSp>
          <p:sp>
            <p:nvSpPr>
              <p:cNvPr id="75" name="TextBox 74"/>
              <p:cNvSpPr txBox="1"/>
              <p:nvPr/>
            </p:nvSpPr>
            <p:spPr>
              <a:xfrm>
                <a:off x="8561789" y="3099503"/>
                <a:ext cx="582211" cy="246221"/>
              </a:xfrm>
              <a:prstGeom prst="rect">
                <a:avLst/>
              </a:prstGeom>
              <a:noFill/>
            </p:spPr>
            <p:txBody>
              <a:bodyPr wrap="none" rtlCol="0">
                <a:spAutoFit/>
              </a:bodyPr>
              <a:lstStyle/>
              <a:p>
                <a:r>
                  <a:rPr lang="en-US" sz="1000" dirty="0"/>
                  <a:t>7</a:t>
                </a:r>
                <a:r>
                  <a:rPr lang="en-US" sz="1000" dirty="0" smtClean="0"/>
                  <a:t>00 nm</a:t>
                </a:r>
                <a:endParaRPr lang="en-US" sz="1000" dirty="0"/>
              </a:p>
            </p:txBody>
          </p:sp>
          <p:sp>
            <p:nvSpPr>
              <p:cNvPr id="76" name="TextBox 75"/>
              <p:cNvSpPr txBox="1"/>
              <p:nvPr/>
            </p:nvSpPr>
            <p:spPr>
              <a:xfrm>
                <a:off x="8561789" y="1295566"/>
                <a:ext cx="582211" cy="246221"/>
              </a:xfrm>
              <a:prstGeom prst="rect">
                <a:avLst/>
              </a:prstGeom>
              <a:noFill/>
            </p:spPr>
            <p:txBody>
              <a:bodyPr wrap="none" rtlCol="0">
                <a:spAutoFit/>
              </a:bodyPr>
              <a:lstStyle/>
              <a:p>
                <a:r>
                  <a:rPr lang="en-US" sz="1000" dirty="0" smtClean="0"/>
                  <a:t>400 nm</a:t>
                </a:r>
                <a:endParaRPr lang="en-US" sz="1000" dirty="0"/>
              </a:p>
            </p:txBody>
          </p:sp>
        </p:grpSp>
      </p:grpSp>
    </p:spTree>
    <p:extLst>
      <p:ext uri="{BB962C8B-B14F-4D97-AF65-F5344CB8AC3E}">
        <p14:creationId xmlns:p14="http://schemas.microsoft.com/office/powerpoint/2010/main" val="27168523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right)">
                                      <p:cBhvr>
                                        <p:cTn id="7" dur="1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8"/>
                                        </p:tgtEl>
                                        <p:attrNameLst>
                                          <p:attrName>style.visibility</p:attrName>
                                        </p:attrNameLst>
                                      </p:cBhvr>
                                      <p:to>
                                        <p:strVal val="visible"/>
                                      </p:to>
                                    </p:set>
                                    <p:animEffect transition="in" filter="fade">
                                      <p:cBhvr>
                                        <p:cTn id="12" dur="500"/>
                                        <p:tgtEl>
                                          <p:spTgt spid="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apRainbow.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99743"/>
            <a:ext cx="9144000" cy="6058515"/>
          </a:xfrm>
          <a:prstGeom prst="rect">
            <a:avLst/>
          </a:prstGeom>
        </p:spPr>
      </p:pic>
    </p:spTree>
    <p:extLst>
      <p:ext uri="{BB962C8B-B14F-4D97-AF65-F5344CB8AC3E}">
        <p14:creationId xmlns:p14="http://schemas.microsoft.com/office/powerpoint/2010/main" val="36934536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apSaturation.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99743"/>
            <a:ext cx="9144000" cy="6058515"/>
          </a:xfrm>
          <a:prstGeom prst="rect">
            <a:avLst/>
          </a:prstGeom>
        </p:spPr>
      </p:pic>
    </p:spTree>
    <p:extLst>
      <p:ext uri="{BB962C8B-B14F-4D97-AF65-F5344CB8AC3E}">
        <p14:creationId xmlns:p14="http://schemas.microsoft.com/office/powerpoint/2010/main" val="30623002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huttleGrayscal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657600"/>
            <a:ext cx="5361881" cy="3200400"/>
          </a:xfrm>
          <a:prstGeom prst="rect">
            <a:avLst/>
          </a:prstGeom>
        </p:spPr>
      </p:pic>
      <p:sp>
        <p:nvSpPr>
          <p:cNvPr id="2" name="Title 1"/>
          <p:cNvSpPr>
            <a:spLocks noGrp="1"/>
          </p:cNvSpPr>
          <p:nvPr>
            <p:ph type="title"/>
          </p:nvPr>
        </p:nvSpPr>
        <p:spPr/>
        <p:txBody>
          <a:bodyPr/>
          <a:lstStyle/>
          <a:p>
            <a:r>
              <a:rPr lang="en-US" dirty="0" err="1" smtClean="0"/>
              <a:t>Grayscale</a:t>
            </a:r>
            <a:endParaRPr lang="en-US" dirty="0"/>
          </a:p>
        </p:txBody>
      </p:sp>
      <p:sp>
        <p:nvSpPr>
          <p:cNvPr id="5" name="Content Placeholder 4"/>
          <p:cNvSpPr>
            <a:spLocks noGrp="1"/>
          </p:cNvSpPr>
          <p:nvPr>
            <p:ph sz="half" idx="1"/>
          </p:nvPr>
        </p:nvSpPr>
        <p:spPr>
          <a:xfrm>
            <a:off x="76200" y="1981200"/>
            <a:ext cx="4419600" cy="4495800"/>
          </a:xfrm>
        </p:spPr>
        <p:txBody>
          <a:bodyPr/>
          <a:lstStyle/>
          <a:p>
            <a:pPr marL="0" indent="0">
              <a:buNone/>
            </a:pPr>
            <a:r>
              <a:rPr lang="en-US" dirty="0" smtClean="0"/>
              <a:t>Pros:</a:t>
            </a:r>
          </a:p>
          <a:p>
            <a:r>
              <a:rPr lang="en-US" dirty="0" smtClean="0"/>
              <a:t>Good dynamic range</a:t>
            </a:r>
          </a:p>
          <a:p>
            <a:r>
              <a:rPr lang="en-US" dirty="0" smtClean="0"/>
              <a:t>Excellent contrast</a:t>
            </a:r>
          </a:p>
        </p:txBody>
      </p:sp>
      <p:sp>
        <p:nvSpPr>
          <p:cNvPr id="6" name="Content Placeholder 5"/>
          <p:cNvSpPr>
            <a:spLocks noGrp="1"/>
          </p:cNvSpPr>
          <p:nvPr>
            <p:ph sz="half" idx="2"/>
          </p:nvPr>
        </p:nvSpPr>
        <p:spPr>
          <a:xfrm>
            <a:off x="4648200" y="1981200"/>
            <a:ext cx="4419600" cy="4495800"/>
          </a:xfrm>
        </p:spPr>
        <p:txBody>
          <a:bodyPr/>
          <a:lstStyle/>
          <a:p>
            <a:pPr marL="0" indent="0">
              <a:buNone/>
            </a:pPr>
            <a:r>
              <a:rPr lang="en-US" dirty="0" smtClean="0"/>
              <a:t>Cons:</a:t>
            </a:r>
          </a:p>
          <a:p>
            <a:r>
              <a:rPr lang="en-US" dirty="0" smtClean="0"/>
              <a:t>Dark colors disrupt 3D shading</a:t>
            </a:r>
          </a:p>
          <a:p>
            <a:r>
              <a:rPr lang="en-US" dirty="0" smtClean="0"/>
              <a:t>Susceptible to bias from surroundings</a:t>
            </a:r>
          </a:p>
          <a:p>
            <a:r>
              <a:rPr lang="en-US" dirty="0" smtClean="0"/>
              <a:t>Dull</a:t>
            </a:r>
          </a:p>
        </p:txBody>
      </p:sp>
      <p:pic>
        <p:nvPicPr>
          <p:cNvPr id="7" name="Picture 6" descr="Grayscal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11225"/>
            <a:ext cx="9144000" cy="914400"/>
          </a:xfrm>
          <a:prstGeom prst="rect">
            <a:avLst/>
          </a:prstGeom>
        </p:spPr>
      </p:pic>
    </p:spTree>
    <p:extLst>
      <p:ext uri="{BB962C8B-B14F-4D97-AF65-F5344CB8AC3E}">
        <p14:creationId xmlns:p14="http://schemas.microsoft.com/office/powerpoint/2010/main" val="15666016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huttleBlackBody.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657600"/>
            <a:ext cx="5361881" cy="3200400"/>
          </a:xfrm>
          <a:prstGeom prst="rect">
            <a:avLst/>
          </a:prstGeom>
        </p:spPr>
      </p:pic>
      <p:sp>
        <p:nvSpPr>
          <p:cNvPr id="2" name="Title 1"/>
          <p:cNvSpPr>
            <a:spLocks noGrp="1"/>
          </p:cNvSpPr>
          <p:nvPr>
            <p:ph type="title"/>
          </p:nvPr>
        </p:nvSpPr>
        <p:spPr/>
        <p:txBody>
          <a:bodyPr/>
          <a:lstStyle/>
          <a:p>
            <a:r>
              <a:rPr lang="en-US" dirty="0" smtClean="0"/>
              <a:t>Black Body Radiation</a:t>
            </a:r>
            <a:endParaRPr lang="en-US" dirty="0"/>
          </a:p>
        </p:txBody>
      </p:sp>
      <p:sp>
        <p:nvSpPr>
          <p:cNvPr id="5" name="Content Placeholder 4"/>
          <p:cNvSpPr>
            <a:spLocks noGrp="1"/>
          </p:cNvSpPr>
          <p:nvPr>
            <p:ph sz="half" idx="1"/>
          </p:nvPr>
        </p:nvSpPr>
        <p:spPr>
          <a:xfrm>
            <a:off x="76200" y="1981200"/>
            <a:ext cx="4419600" cy="4495800"/>
          </a:xfrm>
        </p:spPr>
        <p:txBody>
          <a:bodyPr/>
          <a:lstStyle/>
          <a:p>
            <a:pPr marL="0" indent="0">
              <a:buNone/>
            </a:pPr>
            <a:r>
              <a:rPr lang="en-US" dirty="0" smtClean="0"/>
              <a:t>Pros:</a:t>
            </a:r>
          </a:p>
          <a:p>
            <a:r>
              <a:rPr lang="en-US" dirty="0" smtClean="0"/>
              <a:t>Good dynamic range</a:t>
            </a:r>
          </a:p>
          <a:p>
            <a:r>
              <a:rPr lang="en-US" dirty="0" smtClean="0"/>
              <a:t>Excellent contrast</a:t>
            </a:r>
          </a:p>
        </p:txBody>
      </p:sp>
      <p:sp>
        <p:nvSpPr>
          <p:cNvPr id="6" name="Content Placeholder 5"/>
          <p:cNvSpPr>
            <a:spLocks noGrp="1"/>
          </p:cNvSpPr>
          <p:nvPr>
            <p:ph sz="half" idx="2"/>
          </p:nvPr>
        </p:nvSpPr>
        <p:spPr>
          <a:xfrm>
            <a:off x="4648200" y="1981200"/>
            <a:ext cx="4419600" cy="4495800"/>
          </a:xfrm>
        </p:spPr>
        <p:txBody>
          <a:bodyPr/>
          <a:lstStyle/>
          <a:p>
            <a:pPr marL="0" indent="0">
              <a:buNone/>
            </a:pPr>
            <a:r>
              <a:rPr lang="en-US" dirty="0" smtClean="0"/>
              <a:t>Cons:</a:t>
            </a:r>
          </a:p>
          <a:p>
            <a:r>
              <a:rPr lang="en-US" dirty="0" smtClean="0"/>
              <a:t>Dark colors disrupt 3D shading</a:t>
            </a:r>
          </a:p>
        </p:txBody>
      </p:sp>
      <p:pic>
        <p:nvPicPr>
          <p:cNvPr id="8" name="Picture 7" descr="BlackBody.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11225"/>
            <a:ext cx="9144000" cy="914400"/>
          </a:xfrm>
          <a:prstGeom prst="rect">
            <a:avLst/>
          </a:prstGeom>
        </p:spPr>
      </p:pic>
    </p:spTree>
    <p:extLst>
      <p:ext uri="{BB962C8B-B14F-4D97-AF65-F5344CB8AC3E}">
        <p14:creationId xmlns:p14="http://schemas.microsoft.com/office/powerpoint/2010/main" val="4916187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huttleSaturation.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82119" y="3657600"/>
            <a:ext cx="5361881" cy="3200400"/>
          </a:xfrm>
          <a:prstGeom prst="rect">
            <a:avLst/>
          </a:prstGeom>
        </p:spPr>
      </p:pic>
      <p:sp>
        <p:nvSpPr>
          <p:cNvPr id="2" name="Title 1"/>
          <p:cNvSpPr>
            <a:spLocks noGrp="1"/>
          </p:cNvSpPr>
          <p:nvPr>
            <p:ph type="title"/>
          </p:nvPr>
        </p:nvSpPr>
        <p:spPr/>
        <p:txBody>
          <a:bodyPr/>
          <a:lstStyle/>
          <a:p>
            <a:r>
              <a:rPr lang="en-US" dirty="0" smtClean="0"/>
              <a:t>Saturation Scale</a:t>
            </a:r>
            <a:endParaRPr lang="en-US" dirty="0"/>
          </a:p>
        </p:txBody>
      </p:sp>
      <p:sp>
        <p:nvSpPr>
          <p:cNvPr id="5" name="Content Placeholder 4"/>
          <p:cNvSpPr>
            <a:spLocks noGrp="1"/>
          </p:cNvSpPr>
          <p:nvPr>
            <p:ph sz="half" idx="1"/>
          </p:nvPr>
        </p:nvSpPr>
        <p:spPr>
          <a:xfrm>
            <a:off x="76200" y="2831464"/>
            <a:ext cx="4419600" cy="3645535"/>
          </a:xfrm>
        </p:spPr>
        <p:txBody>
          <a:bodyPr/>
          <a:lstStyle/>
          <a:p>
            <a:pPr marL="0" indent="0">
              <a:buNone/>
            </a:pPr>
            <a:r>
              <a:rPr lang="en-US" dirty="0" smtClean="0"/>
              <a:t>Pros:</a:t>
            </a:r>
          </a:p>
          <a:p>
            <a:r>
              <a:rPr lang="en-US" dirty="0" smtClean="0"/>
              <a:t>Clear ordering (polarity may depend on context)</a:t>
            </a:r>
          </a:p>
          <a:p>
            <a:r>
              <a:rPr lang="en-US" dirty="0" smtClean="0"/>
              <a:t>Easy to customize (choose any color)</a:t>
            </a:r>
          </a:p>
          <a:p>
            <a:r>
              <a:rPr lang="en-US" dirty="0" smtClean="0"/>
              <a:t>Can be layered by other colors</a:t>
            </a:r>
          </a:p>
        </p:txBody>
      </p:sp>
      <p:sp>
        <p:nvSpPr>
          <p:cNvPr id="6" name="Content Placeholder 5"/>
          <p:cNvSpPr>
            <a:spLocks noGrp="1"/>
          </p:cNvSpPr>
          <p:nvPr>
            <p:ph sz="half" idx="2"/>
          </p:nvPr>
        </p:nvSpPr>
        <p:spPr>
          <a:xfrm>
            <a:off x="4648200" y="2831464"/>
            <a:ext cx="4419600" cy="3645535"/>
          </a:xfrm>
        </p:spPr>
        <p:txBody>
          <a:bodyPr/>
          <a:lstStyle/>
          <a:p>
            <a:pPr marL="0" indent="0">
              <a:buNone/>
            </a:pPr>
            <a:r>
              <a:rPr lang="en-US" dirty="0" smtClean="0"/>
              <a:t>Cons:</a:t>
            </a:r>
          </a:p>
          <a:p>
            <a:r>
              <a:rPr lang="en-US" dirty="0" smtClean="0"/>
              <a:t>Moderate dynamic range</a:t>
            </a:r>
          </a:p>
        </p:txBody>
      </p:sp>
      <p:grpSp>
        <p:nvGrpSpPr>
          <p:cNvPr id="3" name="Group 2"/>
          <p:cNvGrpSpPr/>
          <p:nvPr/>
        </p:nvGrpSpPr>
        <p:grpSpPr>
          <a:xfrm>
            <a:off x="0" y="911225"/>
            <a:ext cx="9144000" cy="1920240"/>
            <a:chOff x="0" y="3931920"/>
            <a:chExt cx="9144000" cy="1920240"/>
          </a:xfrm>
        </p:grpSpPr>
        <p:pic>
          <p:nvPicPr>
            <p:cNvPr id="7" name="Picture 6" descr="SaturationGreen.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931920"/>
              <a:ext cx="9144000" cy="914400"/>
            </a:xfrm>
            <a:prstGeom prst="rect">
              <a:avLst/>
            </a:prstGeom>
          </p:spPr>
        </p:pic>
        <p:pic>
          <p:nvPicPr>
            <p:cNvPr id="9" name="Picture 8" descr="SaturationRed.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937760"/>
              <a:ext cx="9144000" cy="914400"/>
            </a:xfrm>
            <a:prstGeom prst="rect">
              <a:avLst/>
            </a:prstGeom>
          </p:spPr>
        </p:pic>
      </p:grpSp>
    </p:spTree>
    <p:extLst>
      <p:ext uri="{BB962C8B-B14F-4D97-AF65-F5344CB8AC3E}">
        <p14:creationId xmlns:p14="http://schemas.microsoft.com/office/powerpoint/2010/main" val="36568721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huttleGreenRe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82119" y="3657600"/>
            <a:ext cx="5361881" cy="3200400"/>
          </a:xfrm>
          <a:prstGeom prst="rect">
            <a:avLst/>
          </a:prstGeom>
        </p:spPr>
      </p:pic>
      <p:sp>
        <p:nvSpPr>
          <p:cNvPr id="2" name="Title 1"/>
          <p:cNvSpPr>
            <a:spLocks noGrp="1"/>
          </p:cNvSpPr>
          <p:nvPr>
            <p:ph type="title"/>
          </p:nvPr>
        </p:nvSpPr>
        <p:spPr/>
        <p:txBody>
          <a:bodyPr/>
          <a:lstStyle/>
          <a:p>
            <a:r>
              <a:rPr lang="en-US" dirty="0" smtClean="0"/>
              <a:t>Green/Red</a:t>
            </a:r>
            <a:endParaRPr lang="en-US" dirty="0"/>
          </a:p>
        </p:txBody>
      </p:sp>
      <p:sp>
        <p:nvSpPr>
          <p:cNvPr id="5" name="Content Placeholder 4"/>
          <p:cNvSpPr>
            <a:spLocks noGrp="1"/>
          </p:cNvSpPr>
          <p:nvPr>
            <p:ph sz="half" idx="1"/>
          </p:nvPr>
        </p:nvSpPr>
        <p:spPr>
          <a:xfrm>
            <a:off x="76200" y="1981200"/>
            <a:ext cx="4419600" cy="4495800"/>
          </a:xfrm>
        </p:spPr>
        <p:txBody>
          <a:bodyPr/>
          <a:lstStyle/>
          <a:p>
            <a:pPr marL="0" indent="0">
              <a:buNone/>
            </a:pPr>
            <a:r>
              <a:rPr lang="en-US" dirty="0" smtClean="0"/>
              <a:t>Pros:</a:t>
            </a:r>
          </a:p>
          <a:p>
            <a:r>
              <a:rPr lang="en-US" dirty="0" smtClean="0"/>
              <a:t>Decent dynamic range</a:t>
            </a:r>
          </a:p>
          <a:p>
            <a:pPr lvl="1"/>
            <a:r>
              <a:rPr lang="en-US" dirty="0" smtClean="0"/>
              <a:t>On color-opponent perceptual axis</a:t>
            </a:r>
          </a:p>
          <a:p>
            <a:r>
              <a:rPr lang="en-US" dirty="0" err="1" smtClean="0"/>
              <a:t>Isoluminant</a:t>
            </a:r>
            <a:r>
              <a:rPr lang="en-US" dirty="0" smtClean="0"/>
              <a:t>(</a:t>
            </a:r>
            <a:r>
              <a:rPr lang="en-US" dirty="0" err="1" smtClean="0"/>
              <a:t>ish</a:t>
            </a:r>
            <a:r>
              <a:rPr lang="en-US" dirty="0" smtClean="0"/>
              <a:t>)</a:t>
            </a:r>
          </a:p>
        </p:txBody>
      </p:sp>
      <p:sp>
        <p:nvSpPr>
          <p:cNvPr id="6" name="Content Placeholder 5"/>
          <p:cNvSpPr>
            <a:spLocks noGrp="1"/>
          </p:cNvSpPr>
          <p:nvPr>
            <p:ph sz="half" idx="2"/>
          </p:nvPr>
        </p:nvSpPr>
        <p:spPr>
          <a:xfrm>
            <a:off x="4648200" y="1981200"/>
            <a:ext cx="4419600" cy="4495800"/>
          </a:xfrm>
        </p:spPr>
        <p:txBody>
          <a:bodyPr/>
          <a:lstStyle/>
          <a:p>
            <a:pPr marL="0" indent="0">
              <a:buNone/>
            </a:pPr>
            <a:r>
              <a:rPr lang="en-US" dirty="0" smtClean="0"/>
              <a:t>Cons:</a:t>
            </a:r>
          </a:p>
          <a:p>
            <a:r>
              <a:rPr lang="en-US" dirty="0" err="1" smtClean="0"/>
              <a:t>Isoluminant</a:t>
            </a:r>
            <a:r>
              <a:rPr lang="en-US" dirty="0" smtClean="0"/>
              <a:t>(</a:t>
            </a:r>
            <a:r>
              <a:rPr lang="en-US" dirty="0" err="1" smtClean="0"/>
              <a:t>ish</a:t>
            </a:r>
            <a:r>
              <a:rPr lang="en-US" dirty="0" smtClean="0"/>
              <a:t>)</a:t>
            </a:r>
          </a:p>
          <a:p>
            <a:r>
              <a:rPr lang="en-US" dirty="0" smtClean="0"/>
              <a:t>Very susceptible to color deficiencies</a:t>
            </a:r>
          </a:p>
          <a:p>
            <a:r>
              <a:rPr lang="en-US" dirty="0" smtClean="0"/>
              <a:t>Ugly</a:t>
            </a:r>
          </a:p>
        </p:txBody>
      </p:sp>
      <p:pic>
        <p:nvPicPr>
          <p:cNvPr id="7" name="Picture 6" descr="GreenRed.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11225"/>
            <a:ext cx="9144000" cy="914400"/>
          </a:xfrm>
          <a:prstGeom prst="rect">
            <a:avLst/>
          </a:prstGeom>
        </p:spPr>
      </p:pic>
    </p:spTree>
    <p:extLst>
      <p:ext uri="{BB962C8B-B14F-4D97-AF65-F5344CB8AC3E}">
        <p14:creationId xmlns:p14="http://schemas.microsoft.com/office/powerpoint/2010/main" val="30964273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huttleBlueYellow.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82119" y="3657600"/>
            <a:ext cx="5361881" cy="3200400"/>
          </a:xfrm>
          <a:prstGeom prst="rect">
            <a:avLst/>
          </a:prstGeom>
        </p:spPr>
      </p:pic>
      <p:sp>
        <p:nvSpPr>
          <p:cNvPr id="2" name="Title 1"/>
          <p:cNvSpPr>
            <a:spLocks noGrp="1"/>
          </p:cNvSpPr>
          <p:nvPr>
            <p:ph type="title"/>
          </p:nvPr>
        </p:nvSpPr>
        <p:spPr/>
        <p:txBody>
          <a:bodyPr/>
          <a:lstStyle/>
          <a:p>
            <a:r>
              <a:rPr lang="en-US" dirty="0" smtClean="0"/>
              <a:t>Blue/Yellow</a:t>
            </a:r>
            <a:endParaRPr lang="en-US" dirty="0"/>
          </a:p>
        </p:txBody>
      </p:sp>
      <p:sp>
        <p:nvSpPr>
          <p:cNvPr id="5" name="Content Placeholder 4"/>
          <p:cNvSpPr>
            <a:spLocks noGrp="1"/>
          </p:cNvSpPr>
          <p:nvPr>
            <p:ph sz="half" idx="1"/>
          </p:nvPr>
        </p:nvSpPr>
        <p:spPr>
          <a:xfrm>
            <a:off x="76200" y="1981200"/>
            <a:ext cx="4419600" cy="4495800"/>
          </a:xfrm>
        </p:spPr>
        <p:txBody>
          <a:bodyPr/>
          <a:lstStyle/>
          <a:p>
            <a:pPr marL="0" indent="0">
              <a:buNone/>
            </a:pPr>
            <a:r>
              <a:rPr lang="en-US" dirty="0" smtClean="0"/>
              <a:t>Pros:</a:t>
            </a:r>
          </a:p>
          <a:p>
            <a:r>
              <a:rPr lang="en-US" dirty="0" smtClean="0"/>
              <a:t>Good dynamic range</a:t>
            </a:r>
          </a:p>
          <a:p>
            <a:pPr lvl="1"/>
            <a:r>
              <a:rPr lang="en-US" dirty="0" smtClean="0"/>
              <a:t>On color-opponent perceptual axis</a:t>
            </a:r>
          </a:p>
          <a:p>
            <a:pPr lvl="1"/>
            <a:r>
              <a:rPr lang="en-US" dirty="0" smtClean="0"/>
              <a:t>Also has high luminance variety</a:t>
            </a:r>
          </a:p>
        </p:txBody>
      </p:sp>
      <p:sp>
        <p:nvSpPr>
          <p:cNvPr id="6" name="Content Placeholder 5"/>
          <p:cNvSpPr>
            <a:spLocks noGrp="1"/>
          </p:cNvSpPr>
          <p:nvPr>
            <p:ph sz="half" idx="2"/>
          </p:nvPr>
        </p:nvSpPr>
        <p:spPr>
          <a:xfrm>
            <a:off x="4648200" y="1981200"/>
            <a:ext cx="4419600" cy="4495800"/>
          </a:xfrm>
        </p:spPr>
        <p:txBody>
          <a:bodyPr/>
          <a:lstStyle/>
          <a:p>
            <a:pPr marL="0" indent="0">
              <a:buNone/>
            </a:pPr>
            <a:r>
              <a:rPr lang="en-US" dirty="0" smtClean="0"/>
              <a:t>Cons:</a:t>
            </a:r>
          </a:p>
          <a:p>
            <a:r>
              <a:rPr lang="en-US" dirty="0" smtClean="0"/>
              <a:t>Hard to layer other colors</a:t>
            </a:r>
          </a:p>
        </p:txBody>
      </p:sp>
      <p:pic>
        <p:nvPicPr>
          <p:cNvPr id="4" name="Picture 3" descr="BlueYellow.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11225"/>
            <a:ext cx="9144000" cy="914400"/>
          </a:xfrm>
          <a:prstGeom prst="rect">
            <a:avLst/>
          </a:prstGeom>
        </p:spPr>
      </p:pic>
    </p:spTree>
    <p:extLst>
      <p:ext uri="{BB962C8B-B14F-4D97-AF65-F5344CB8AC3E}">
        <p14:creationId xmlns:p14="http://schemas.microsoft.com/office/powerpoint/2010/main" val="23791497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Diverging Color Maps</a:t>
            </a:r>
            <a:endParaRPr lang="en-US" dirty="0"/>
          </a:p>
        </p:txBody>
      </p:sp>
      <p:sp>
        <p:nvSpPr>
          <p:cNvPr id="3" name="Content Placeholder 2"/>
          <p:cNvSpPr>
            <a:spLocks noGrp="1"/>
          </p:cNvSpPr>
          <p:nvPr>
            <p:ph idx="1"/>
          </p:nvPr>
        </p:nvSpPr>
        <p:spPr/>
        <p:txBody>
          <a:bodyPr/>
          <a:lstStyle/>
          <a:p>
            <a:r>
              <a:rPr lang="en-US" dirty="0" smtClean="0"/>
              <a:t>Pick two colors and a neutral center</a:t>
            </a:r>
            <a:endParaRPr lang="en-US" dirty="0"/>
          </a:p>
        </p:txBody>
      </p:sp>
      <p:pic>
        <p:nvPicPr>
          <p:cNvPr id="4" name="Picture 3" descr="DivergingBlueRe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24000"/>
            <a:ext cx="9144000" cy="914400"/>
          </a:xfrm>
          <a:prstGeom prst="rect">
            <a:avLst/>
          </a:prstGeom>
        </p:spPr>
      </p:pic>
      <p:pic>
        <p:nvPicPr>
          <p:cNvPr id="5" name="Picture 4" descr="DivergingBlueRedYellow.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715000"/>
            <a:ext cx="9144000" cy="914400"/>
          </a:xfrm>
          <a:prstGeom prst="rect">
            <a:avLst/>
          </a:prstGeom>
        </p:spPr>
      </p:pic>
      <p:pic>
        <p:nvPicPr>
          <p:cNvPr id="6" name="Picture 5" descr="DivergingTurquoiseBrown.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571750"/>
            <a:ext cx="9144000" cy="914400"/>
          </a:xfrm>
          <a:prstGeom prst="rect">
            <a:avLst/>
          </a:prstGeom>
        </p:spPr>
      </p:pic>
      <p:pic>
        <p:nvPicPr>
          <p:cNvPr id="7" name="Picture 6" descr="DivergingBlackRed.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3619500"/>
            <a:ext cx="9144000" cy="914400"/>
          </a:xfrm>
          <a:prstGeom prst="rect">
            <a:avLst/>
          </a:prstGeom>
        </p:spPr>
      </p:pic>
      <p:pic>
        <p:nvPicPr>
          <p:cNvPr id="8" name="Picture 7" descr="DivergingGreenPurple.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4667250"/>
            <a:ext cx="9144000" cy="914400"/>
          </a:xfrm>
          <a:prstGeom prst="rect">
            <a:avLst/>
          </a:prstGeom>
        </p:spPr>
      </p:pic>
    </p:spTree>
    <p:extLst>
      <p:ext uri="{BB962C8B-B14F-4D97-AF65-F5344CB8AC3E}">
        <p14:creationId xmlns:p14="http://schemas.microsoft.com/office/powerpoint/2010/main" val="5437681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Using Diverging for Sequential</a:t>
            </a:r>
            <a:endParaRPr lang="en-US" dirty="0"/>
          </a:p>
        </p:txBody>
      </p:sp>
      <p:pic>
        <p:nvPicPr>
          <p:cNvPr id="4" name="Picture 3" descr="DivergingBlueRe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59298"/>
            <a:ext cx="9144000" cy="914400"/>
          </a:xfrm>
          <a:prstGeom prst="rect">
            <a:avLst/>
          </a:prstGeom>
        </p:spPr>
      </p:pic>
      <p:pic>
        <p:nvPicPr>
          <p:cNvPr id="5" name="Picture 4" descr="CoolWar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514600"/>
            <a:ext cx="9144000" cy="914400"/>
          </a:xfrm>
          <a:prstGeom prst="rect">
            <a:avLst/>
          </a:prstGeom>
        </p:spPr>
      </p:pic>
      <p:pic>
        <p:nvPicPr>
          <p:cNvPr id="3" name="Picture 2" descr="ShuttleCoolWar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3657600"/>
            <a:ext cx="5361881" cy="3200400"/>
          </a:xfrm>
          <a:prstGeom prst="rect">
            <a:avLst/>
          </a:prstGeom>
        </p:spPr>
      </p:pic>
    </p:spTree>
    <p:extLst>
      <p:ext uri="{BB962C8B-B14F-4D97-AF65-F5344CB8AC3E}">
        <p14:creationId xmlns:p14="http://schemas.microsoft.com/office/powerpoint/2010/main" val="18416499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Choosing Qualitative Colors</a:t>
            </a:r>
            <a:endParaRPr lang="en-US" dirty="0"/>
          </a:p>
        </p:txBody>
      </p:sp>
      <p:sp>
        <p:nvSpPr>
          <p:cNvPr id="3" name="Content Placeholder 2"/>
          <p:cNvSpPr>
            <a:spLocks noGrp="1"/>
          </p:cNvSpPr>
          <p:nvPr>
            <p:ph sz="half" idx="1"/>
          </p:nvPr>
        </p:nvSpPr>
        <p:spPr/>
        <p:txBody>
          <a:bodyPr/>
          <a:lstStyle/>
          <a:p>
            <a:r>
              <a:rPr lang="en-US" dirty="0" smtClean="0"/>
              <a:t>Consider colors named in different languages across cultures</a:t>
            </a:r>
          </a:p>
          <a:p>
            <a:pPr lvl="1"/>
            <a:r>
              <a:rPr lang="en-US" dirty="0" smtClean="0"/>
              <a:t>Indicative of perceptually noticeable colors without cultural bias</a:t>
            </a:r>
          </a:p>
          <a:p>
            <a:pPr lvl="1"/>
            <a:r>
              <a:rPr lang="en-US" dirty="0" smtClean="0"/>
              <a:t>Berlin and Kay (1969)</a:t>
            </a:r>
          </a:p>
          <a:p>
            <a:pPr lvl="2"/>
            <a:r>
              <a:rPr lang="en-US" dirty="0" smtClean="0"/>
              <a:t>&gt;100 languages</a:t>
            </a:r>
          </a:p>
          <a:p>
            <a:pPr lvl="1"/>
            <a:r>
              <a:rPr lang="en-US" dirty="0" smtClean="0"/>
              <a:t>Ware (2004)</a:t>
            </a:r>
          </a:p>
          <a:p>
            <a:r>
              <a:rPr lang="en-US" dirty="0" smtClean="0"/>
              <a:t>In order of likelihood of incidence</a:t>
            </a:r>
            <a:endParaRPr lang="en-US" dirty="0"/>
          </a:p>
        </p:txBody>
      </p:sp>
      <p:sp>
        <p:nvSpPr>
          <p:cNvPr id="4" name="Content Placeholder 3"/>
          <p:cNvSpPr>
            <a:spLocks noGrp="1"/>
          </p:cNvSpPr>
          <p:nvPr>
            <p:ph sz="half" idx="2"/>
          </p:nvPr>
        </p:nvSpPr>
        <p:spPr/>
        <p:txBody>
          <a:bodyPr/>
          <a:lstStyle/>
          <a:p>
            <a:r>
              <a:rPr lang="en-US" dirty="0" smtClean="0"/>
              <a:t>White</a:t>
            </a:r>
          </a:p>
          <a:p>
            <a:r>
              <a:rPr lang="en-US" dirty="0" smtClean="0"/>
              <a:t>Black</a:t>
            </a:r>
          </a:p>
          <a:p>
            <a:r>
              <a:rPr lang="en-US" dirty="0" smtClean="0"/>
              <a:t>Red</a:t>
            </a:r>
          </a:p>
          <a:p>
            <a:r>
              <a:rPr lang="en-US" dirty="0" smtClean="0"/>
              <a:t>Green</a:t>
            </a:r>
          </a:p>
          <a:p>
            <a:r>
              <a:rPr lang="en-US" dirty="0" smtClean="0"/>
              <a:t>Yellow</a:t>
            </a:r>
          </a:p>
          <a:p>
            <a:r>
              <a:rPr lang="en-US" dirty="0" smtClean="0"/>
              <a:t>Blue</a:t>
            </a:r>
          </a:p>
          <a:p>
            <a:r>
              <a:rPr lang="en-US" dirty="0" smtClean="0"/>
              <a:t>Brown</a:t>
            </a:r>
          </a:p>
          <a:p>
            <a:r>
              <a:rPr lang="en-US" dirty="0" smtClean="0"/>
              <a:t>Pink</a:t>
            </a:r>
          </a:p>
          <a:p>
            <a:r>
              <a:rPr lang="en-US" dirty="0" smtClean="0"/>
              <a:t>Purple</a:t>
            </a:r>
          </a:p>
          <a:p>
            <a:r>
              <a:rPr lang="en-US" dirty="0" smtClean="0"/>
              <a:t>Orange</a:t>
            </a:r>
          </a:p>
          <a:p>
            <a:r>
              <a:rPr lang="en-US" dirty="0" smtClean="0"/>
              <a:t>Grey</a:t>
            </a:r>
            <a:endParaRPr lang="en-US" dirty="0"/>
          </a:p>
        </p:txBody>
      </p:sp>
      <p:sp>
        <p:nvSpPr>
          <p:cNvPr id="5" name="Oval 4"/>
          <p:cNvSpPr/>
          <p:nvPr/>
        </p:nvSpPr>
        <p:spPr>
          <a:xfrm>
            <a:off x="6365671" y="1066800"/>
            <a:ext cx="456124" cy="456124"/>
          </a:xfrm>
          <a:prstGeom prst="ellipse">
            <a:avLst/>
          </a:prstGeom>
          <a:solidFill>
            <a:srgbClr val="FFFFFF"/>
          </a:solidFill>
          <a:ln>
            <a:solidFill>
              <a:schemeClr val="tx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Oval 5"/>
          <p:cNvSpPr/>
          <p:nvPr/>
        </p:nvSpPr>
        <p:spPr>
          <a:xfrm>
            <a:off x="6365671" y="1577340"/>
            <a:ext cx="456124" cy="456124"/>
          </a:xfrm>
          <a:prstGeom prst="ellipse">
            <a:avLst/>
          </a:prstGeom>
          <a:solidFill>
            <a:srgbClr val="000000"/>
          </a:solidFill>
          <a:ln>
            <a:solidFill>
              <a:schemeClr val="tx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Oval 6"/>
          <p:cNvSpPr/>
          <p:nvPr/>
        </p:nvSpPr>
        <p:spPr>
          <a:xfrm>
            <a:off x="6365671" y="2087880"/>
            <a:ext cx="456124" cy="456124"/>
          </a:xfrm>
          <a:prstGeom prst="ellipse">
            <a:avLst/>
          </a:prstGeom>
          <a:solidFill>
            <a:srgbClr val="FF0000"/>
          </a:solidFill>
          <a:ln>
            <a:solidFill>
              <a:schemeClr val="tx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Oval 7"/>
          <p:cNvSpPr/>
          <p:nvPr/>
        </p:nvSpPr>
        <p:spPr>
          <a:xfrm>
            <a:off x="6365671" y="2598420"/>
            <a:ext cx="456124" cy="456124"/>
          </a:xfrm>
          <a:prstGeom prst="ellipse">
            <a:avLst/>
          </a:prstGeom>
          <a:solidFill>
            <a:srgbClr val="00FF00"/>
          </a:solidFill>
          <a:ln>
            <a:solidFill>
              <a:schemeClr val="tx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Oval 8"/>
          <p:cNvSpPr/>
          <p:nvPr/>
        </p:nvSpPr>
        <p:spPr>
          <a:xfrm>
            <a:off x="6365671" y="3108960"/>
            <a:ext cx="456124" cy="456124"/>
          </a:xfrm>
          <a:prstGeom prst="ellipse">
            <a:avLst/>
          </a:prstGeom>
          <a:solidFill>
            <a:srgbClr val="FFFF00"/>
          </a:solidFill>
          <a:ln>
            <a:solidFill>
              <a:schemeClr val="tx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Oval 9"/>
          <p:cNvSpPr/>
          <p:nvPr/>
        </p:nvSpPr>
        <p:spPr>
          <a:xfrm>
            <a:off x="6365671" y="3619500"/>
            <a:ext cx="456124" cy="456124"/>
          </a:xfrm>
          <a:prstGeom prst="ellipse">
            <a:avLst/>
          </a:prstGeom>
          <a:solidFill>
            <a:srgbClr val="0000FF"/>
          </a:solidFill>
          <a:ln>
            <a:solidFill>
              <a:schemeClr val="tx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Oval 10"/>
          <p:cNvSpPr/>
          <p:nvPr/>
        </p:nvSpPr>
        <p:spPr>
          <a:xfrm>
            <a:off x="6365671" y="4130040"/>
            <a:ext cx="456124" cy="456124"/>
          </a:xfrm>
          <a:prstGeom prst="ellipse">
            <a:avLst/>
          </a:prstGeom>
          <a:solidFill>
            <a:srgbClr val="804000"/>
          </a:solidFill>
          <a:ln>
            <a:solidFill>
              <a:schemeClr val="tx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Oval 11"/>
          <p:cNvSpPr/>
          <p:nvPr/>
        </p:nvSpPr>
        <p:spPr>
          <a:xfrm>
            <a:off x="6365671" y="4640580"/>
            <a:ext cx="456124" cy="456124"/>
          </a:xfrm>
          <a:prstGeom prst="ellipse">
            <a:avLst/>
          </a:prstGeom>
          <a:solidFill>
            <a:srgbClr val="FF6FCF"/>
          </a:solidFill>
          <a:ln>
            <a:solidFill>
              <a:schemeClr val="tx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Oval 12"/>
          <p:cNvSpPr/>
          <p:nvPr/>
        </p:nvSpPr>
        <p:spPr>
          <a:xfrm>
            <a:off x="6365671" y="5151120"/>
            <a:ext cx="456124" cy="456124"/>
          </a:xfrm>
          <a:prstGeom prst="ellipse">
            <a:avLst/>
          </a:prstGeom>
          <a:solidFill>
            <a:srgbClr val="8000FF"/>
          </a:solidFill>
          <a:ln>
            <a:solidFill>
              <a:schemeClr val="tx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Oval 13"/>
          <p:cNvSpPr/>
          <p:nvPr/>
        </p:nvSpPr>
        <p:spPr>
          <a:xfrm>
            <a:off x="6365671" y="5661660"/>
            <a:ext cx="456124" cy="456124"/>
          </a:xfrm>
          <a:prstGeom prst="ellipse">
            <a:avLst/>
          </a:prstGeom>
          <a:solidFill>
            <a:srgbClr val="FF8000"/>
          </a:solidFill>
          <a:ln>
            <a:solidFill>
              <a:schemeClr val="tx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Oval 14"/>
          <p:cNvSpPr/>
          <p:nvPr/>
        </p:nvSpPr>
        <p:spPr>
          <a:xfrm>
            <a:off x="6365671" y="6172200"/>
            <a:ext cx="456124" cy="456124"/>
          </a:xfrm>
          <a:prstGeom prst="ellipse">
            <a:avLst/>
          </a:prstGeom>
          <a:solidFill>
            <a:srgbClr val="808080"/>
          </a:solidFill>
          <a:ln>
            <a:solidFill>
              <a:schemeClr val="tx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627692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one-fundamentals-with-srgb-spectru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12344"/>
            <a:ext cx="9144000" cy="6433312"/>
          </a:xfrm>
          <a:prstGeom prst="rect">
            <a:avLst/>
          </a:prstGeom>
        </p:spPr>
      </p:pic>
    </p:spTree>
    <p:extLst>
      <p:ext uri="{BB962C8B-B14F-4D97-AF65-F5344CB8AC3E}">
        <p14:creationId xmlns:p14="http://schemas.microsoft.com/office/powerpoint/2010/main" val="19620457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inusoidsRainbow.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19391"/>
            <a:ext cx="9144000" cy="6219218"/>
          </a:xfrm>
          <a:prstGeom prst="rect">
            <a:avLst/>
          </a:prstGeom>
        </p:spPr>
      </p:pic>
    </p:spTree>
    <p:extLst>
      <p:ext uri="{BB962C8B-B14F-4D97-AF65-F5344CB8AC3E}">
        <p14:creationId xmlns:p14="http://schemas.microsoft.com/office/powerpoint/2010/main" val="8609207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inusoidsBrewer.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319391"/>
            <a:ext cx="9144000" cy="6219218"/>
          </a:xfrm>
          <a:prstGeom prst="rect">
            <a:avLst/>
          </a:prstGeom>
        </p:spPr>
      </p:pic>
    </p:spTree>
    <p:extLst>
      <p:ext uri="{BB962C8B-B14F-4D97-AF65-F5344CB8AC3E}">
        <p14:creationId xmlns:p14="http://schemas.microsoft.com/office/powerpoint/2010/main" val="276202456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Qualitative Color Guidelines</a:t>
            </a:r>
            <a:endParaRPr lang="en-US" dirty="0"/>
          </a:p>
        </p:txBody>
      </p:sp>
      <p:sp>
        <p:nvSpPr>
          <p:cNvPr id="6" name="Content Placeholder 5"/>
          <p:cNvSpPr>
            <a:spLocks noGrp="1"/>
          </p:cNvSpPr>
          <p:nvPr>
            <p:ph idx="1"/>
          </p:nvPr>
        </p:nvSpPr>
        <p:spPr/>
        <p:txBody>
          <a:bodyPr/>
          <a:lstStyle/>
          <a:p>
            <a:r>
              <a:rPr lang="en-US" dirty="0" smtClean="0"/>
              <a:t>Choose colors easy to distinguish (previous colors a good start)</a:t>
            </a:r>
          </a:p>
          <a:p>
            <a:r>
              <a:rPr lang="en-US" dirty="0" smtClean="0"/>
              <a:t>Use bold, saturated colors for “thin” objects</a:t>
            </a:r>
          </a:p>
          <a:p>
            <a:pPr lvl="1"/>
            <a:r>
              <a:rPr lang="en-US" dirty="0" smtClean="0"/>
              <a:t>Plots, points, lines</a:t>
            </a:r>
          </a:p>
          <a:p>
            <a:r>
              <a:rPr lang="en-US" dirty="0" smtClean="0"/>
              <a:t>Use muted colors for thick objects</a:t>
            </a:r>
          </a:p>
          <a:p>
            <a:pPr lvl="1"/>
            <a:r>
              <a:rPr lang="en-US" dirty="0" smtClean="0"/>
              <a:t>Maps, block diagrams, areas</a:t>
            </a:r>
          </a:p>
          <a:p>
            <a:r>
              <a:rPr lang="en-US" dirty="0" smtClean="0"/>
              <a:t>Avoid too many categories</a:t>
            </a:r>
          </a:p>
          <a:p>
            <a:pPr lvl="1"/>
            <a:r>
              <a:rPr lang="en-US" dirty="0" smtClean="0"/>
              <a:t>Hard to distinguish past 12 colors (including background)</a:t>
            </a:r>
          </a:p>
          <a:p>
            <a:pPr lvl="1"/>
            <a:r>
              <a:rPr lang="en-US" dirty="0" smtClean="0"/>
              <a:t>Generally hard to consider more than 7 tokens anyway</a:t>
            </a:r>
          </a:p>
          <a:p>
            <a:pPr lvl="1"/>
            <a:r>
              <a:rPr lang="en-US" dirty="0" smtClean="0"/>
              <a:t>Consider grouping categories (different shades of similar color)</a:t>
            </a:r>
            <a:endParaRPr lang="en-US" dirty="0"/>
          </a:p>
        </p:txBody>
      </p:sp>
    </p:spTree>
    <p:extLst>
      <p:ext uri="{BB962C8B-B14F-4D97-AF65-F5344CB8AC3E}">
        <p14:creationId xmlns:p14="http://schemas.microsoft.com/office/powerpoint/2010/main" val="21602498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http://</a:t>
            </a:r>
            <a:r>
              <a:rPr lang="en-US" dirty="0" err="1" smtClean="0"/>
              <a:t>colorbrewer.org</a:t>
            </a:r>
            <a:endParaRPr lang="en-US" dirty="0"/>
          </a:p>
        </p:txBody>
      </p:sp>
      <p:pic>
        <p:nvPicPr>
          <p:cNvPr id="3" name="Picture 2"/>
          <p:cNvPicPr>
            <a:picLocks noChangeAspect="1"/>
          </p:cNvPicPr>
          <p:nvPr/>
        </p:nvPicPr>
        <p:blipFill>
          <a:blip r:embed="rId2"/>
          <a:stretch>
            <a:fillRect/>
          </a:stretch>
        </p:blipFill>
        <p:spPr>
          <a:xfrm>
            <a:off x="862179" y="873056"/>
            <a:ext cx="7419643" cy="5984944"/>
          </a:xfrm>
          <a:prstGeom prst="rect">
            <a:avLst/>
          </a:prstGeom>
        </p:spPr>
      </p:pic>
    </p:spTree>
    <p:extLst>
      <p:ext uri="{BB962C8B-B14F-4D97-AF65-F5344CB8AC3E}">
        <p14:creationId xmlns:p14="http://schemas.microsoft.com/office/powerpoint/2010/main" val="16255665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Corollary</a:t>
            </a:r>
            <a:endParaRPr lang="en-US" dirty="0"/>
          </a:p>
        </p:txBody>
      </p:sp>
      <p:sp>
        <p:nvSpPr>
          <p:cNvPr id="3" name="Content Placeholder 2"/>
          <p:cNvSpPr>
            <a:spLocks noGrp="1"/>
          </p:cNvSpPr>
          <p:nvPr>
            <p:ph idx="1"/>
          </p:nvPr>
        </p:nvSpPr>
        <p:spPr/>
        <p:txBody>
          <a:bodyPr/>
          <a:lstStyle/>
          <a:p>
            <a:r>
              <a:rPr lang="en-US" sz="3600" dirty="0" smtClean="0"/>
              <a:t>Color is perceived through the response of three cone receptor types</a:t>
            </a:r>
          </a:p>
          <a:p>
            <a:r>
              <a:rPr lang="en-US" sz="3600" dirty="0" smtClean="0"/>
              <a:t>Therefore, any color can be represented by the intensity of three given wavelengths based on their relative responses</a:t>
            </a:r>
          </a:p>
          <a:p>
            <a:endParaRPr lang="en-US" sz="3600" dirty="0"/>
          </a:p>
          <a:p>
            <a:r>
              <a:rPr lang="en-US" sz="3600" dirty="0" smtClean="0"/>
              <a:t>Known as the trichromatic theory</a:t>
            </a:r>
            <a:endParaRPr lang="en-US" sz="3600" dirty="0"/>
          </a:p>
        </p:txBody>
      </p:sp>
    </p:spTree>
    <p:extLst>
      <p:ext uri="{BB962C8B-B14F-4D97-AF65-F5344CB8AC3E}">
        <p14:creationId xmlns:p14="http://schemas.microsoft.com/office/powerpoint/2010/main" val="24791538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olorcube-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8412" y="533400"/>
            <a:ext cx="6707177" cy="6400800"/>
          </a:xfrm>
          <a:prstGeom prst="rect">
            <a:avLst/>
          </a:prstGeom>
        </p:spPr>
      </p:pic>
      <p:cxnSp>
        <p:nvCxnSpPr>
          <p:cNvPr id="4" name="Straight Arrow Connector 3"/>
          <p:cNvCxnSpPr/>
          <p:nvPr/>
        </p:nvCxnSpPr>
        <p:spPr>
          <a:xfrm flipH="1" flipV="1">
            <a:off x="4287980" y="93207"/>
            <a:ext cx="34051" cy="757307"/>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6" name="Straight Arrow Connector 5"/>
          <p:cNvCxnSpPr/>
          <p:nvPr/>
        </p:nvCxnSpPr>
        <p:spPr>
          <a:xfrm flipH="1">
            <a:off x="1482527" y="5063402"/>
            <a:ext cx="766332" cy="552323"/>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8" name="Straight Arrow Connector 7"/>
          <p:cNvCxnSpPr/>
          <p:nvPr/>
        </p:nvCxnSpPr>
        <p:spPr>
          <a:xfrm>
            <a:off x="7069096" y="4637051"/>
            <a:ext cx="865997" cy="407781"/>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6" name="TextBox 15"/>
          <p:cNvSpPr txBox="1"/>
          <p:nvPr/>
        </p:nvSpPr>
        <p:spPr>
          <a:xfrm>
            <a:off x="4404500" y="128159"/>
            <a:ext cx="599330" cy="369332"/>
          </a:xfrm>
          <a:prstGeom prst="rect">
            <a:avLst/>
          </a:prstGeom>
          <a:noFill/>
        </p:spPr>
        <p:txBody>
          <a:bodyPr wrap="none" rtlCol="0">
            <a:spAutoFit/>
          </a:bodyPr>
          <a:lstStyle/>
          <a:p>
            <a:r>
              <a:rPr lang="en-US" dirty="0" smtClean="0"/>
              <a:t>Blue</a:t>
            </a:r>
            <a:endParaRPr lang="en-US" dirty="0"/>
          </a:p>
        </p:txBody>
      </p:sp>
      <p:sp>
        <p:nvSpPr>
          <p:cNvPr id="17" name="TextBox 16"/>
          <p:cNvSpPr txBox="1"/>
          <p:nvPr/>
        </p:nvSpPr>
        <p:spPr>
          <a:xfrm>
            <a:off x="7795268" y="4520542"/>
            <a:ext cx="761747" cy="369332"/>
          </a:xfrm>
          <a:prstGeom prst="rect">
            <a:avLst/>
          </a:prstGeom>
          <a:noFill/>
        </p:spPr>
        <p:txBody>
          <a:bodyPr wrap="none" rtlCol="0">
            <a:spAutoFit/>
          </a:bodyPr>
          <a:lstStyle/>
          <a:p>
            <a:r>
              <a:rPr lang="en-US" dirty="0" smtClean="0"/>
              <a:t>Green</a:t>
            </a:r>
            <a:endParaRPr lang="en-US" dirty="0"/>
          </a:p>
        </p:txBody>
      </p:sp>
      <p:sp>
        <p:nvSpPr>
          <p:cNvPr id="18" name="TextBox 17"/>
          <p:cNvSpPr txBox="1"/>
          <p:nvPr/>
        </p:nvSpPr>
        <p:spPr>
          <a:xfrm>
            <a:off x="1188516" y="5639027"/>
            <a:ext cx="546131" cy="369332"/>
          </a:xfrm>
          <a:prstGeom prst="rect">
            <a:avLst/>
          </a:prstGeom>
          <a:noFill/>
        </p:spPr>
        <p:txBody>
          <a:bodyPr wrap="none" rtlCol="0">
            <a:spAutoFit/>
          </a:bodyPr>
          <a:lstStyle/>
          <a:p>
            <a:r>
              <a:rPr lang="en-US" dirty="0" smtClean="0"/>
              <a:t>Red</a:t>
            </a:r>
            <a:endParaRPr lang="en-US" dirty="0"/>
          </a:p>
        </p:txBody>
      </p:sp>
    </p:spTree>
    <p:extLst>
      <p:ext uri="{BB962C8B-B14F-4D97-AF65-F5344CB8AC3E}">
        <p14:creationId xmlns:p14="http://schemas.microsoft.com/office/powerpoint/2010/main" val="8607865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Caveat</a:t>
            </a:r>
            <a:endParaRPr lang="en-US" dirty="0"/>
          </a:p>
        </p:txBody>
      </p:sp>
      <p:sp>
        <p:nvSpPr>
          <p:cNvPr id="3" name="Content Placeholder 2"/>
          <p:cNvSpPr>
            <a:spLocks noGrp="1"/>
          </p:cNvSpPr>
          <p:nvPr>
            <p:ph idx="1"/>
          </p:nvPr>
        </p:nvSpPr>
        <p:spPr/>
        <p:txBody>
          <a:bodyPr/>
          <a:lstStyle/>
          <a:p>
            <a:r>
              <a:rPr lang="en-US" sz="3600" dirty="0" smtClean="0"/>
              <a:t>Some colors (particularly pure frequencies) have a response that requires a negative response by R, G, or B</a:t>
            </a:r>
          </a:p>
          <a:p>
            <a:r>
              <a:rPr lang="en-US" sz="3600" dirty="0" smtClean="0"/>
              <a:t>Not physically possible</a:t>
            </a:r>
            <a:endParaRPr lang="en-US" sz="3600" dirty="0"/>
          </a:p>
        </p:txBody>
      </p:sp>
    </p:spTree>
    <p:extLst>
      <p:ext uri="{BB962C8B-B14F-4D97-AF65-F5344CB8AC3E}">
        <p14:creationId xmlns:p14="http://schemas.microsoft.com/office/powerpoint/2010/main" val="22827117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502834" y="0"/>
            <a:ext cx="6138333" cy="6858000"/>
          </a:xfrm>
          <a:prstGeom prst="rect">
            <a:avLst/>
          </a:prstGeom>
        </p:spPr>
      </p:pic>
    </p:spTree>
    <p:extLst>
      <p:ext uri="{BB962C8B-B14F-4D97-AF65-F5344CB8AC3E}">
        <p14:creationId xmlns:p14="http://schemas.microsoft.com/office/powerpoint/2010/main" val="28503175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286000" y="0"/>
            <a:ext cx="6858000" cy="6858000"/>
          </a:xfrm>
          <a:prstGeom prst="rect">
            <a:avLst/>
          </a:prstGeom>
        </p:spPr>
      </p:pic>
      <p:pic>
        <p:nvPicPr>
          <p:cNvPr id="3" name="Picture 2"/>
          <p:cNvPicPr>
            <a:picLocks noChangeAspect="1"/>
          </p:cNvPicPr>
          <p:nvPr/>
        </p:nvPicPr>
        <p:blipFill>
          <a:blip r:embed="rId4"/>
          <a:stretch>
            <a:fillRect/>
          </a:stretch>
        </p:blipFill>
        <p:spPr>
          <a:xfrm>
            <a:off x="0" y="4114800"/>
            <a:ext cx="5486400" cy="298174"/>
          </a:xfrm>
          <a:prstGeom prst="rect">
            <a:avLst/>
          </a:prstGeom>
          <a:ln>
            <a:noFill/>
          </a:ln>
          <a:effectLst>
            <a:outerShdw blurRad="292100" dist="139700" dir="2700000" algn="tl" rotWithShape="0">
              <a:srgbClr val="333333">
                <a:alpha val="65000"/>
              </a:srgbClr>
            </a:outerShdw>
          </a:effectLst>
        </p:spPr>
      </p:pic>
      <p:pic>
        <p:nvPicPr>
          <p:cNvPr id="4" name="Picture 3"/>
          <p:cNvPicPr>
            <a:picLocks noChangeAspect="1"/>
          </p:cNvPicPr>
          <p:nvPr/>
        </p:nvPicPr>
        <p:blipFill>
          <a:blip r:embed="rId5"/>
          <a:stretch>
            <a:fillRect/>
          </a:stretch>
        </p:blipFill>
        <p:spPr>
          <a:xfrm>
            <a:off x="0" y="4572000"/>
            <a:ext cx="5486400" cy="58442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5461924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23" presetClass="entr" presetSubtype="16"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Sandia_CorpPresentation_Template1">
  <a:themeElements>
    <a:clrScheme name="SandiaDark2012">
      <a:dk1>
        <a:sysClr val="windowText" lastClr="000000"/>
      </a:dk1>
      <a:lt1>
        <a:sysClr val="window" lastClr="FFFFFF"/>
      </a:lt1>
      <a:dk2>
        <a:srgbClr val="464646"/>
      </a:dk2>
      <a:lt2>
        <a:srgbClr val="DEDEE0"/>
      </a:lt2>
      <a:accent1>
        <a:srgbClr val="AD0101"/>
      </a:accent1>
      <a:accent2>
        <a:srgbClr val="726056"/>
      </a:accent2>
      <a:accent3>
        <a:srgbClr val="AC956E"/>
      </a:accent3>
      <a:accent4>
        <a:srgbClr val="808DA9"/>
      </a:accent4>
      <a:accent5>
        <a:srgbClr val="063E8F"/>
      </a:accent5>
      <a:accent6>
        <a:srgbClr val="620A00"/>
      </a:accent6>
      <a:hlink>
        <a:srgbClr val="37A6D2"/>
      </a:hlink>
      <a:folHlink>
        <a:srgbClr val="B71A2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Sandia_CorpPresentation_Template1.thmx</Template>
  <TotalTime>3013</TotalTime>
  <Words>1101</Words>
  <Application>Microsoft Macintosh PowerPoint</Application>
  <PresentationFormat>On-screen Show (4:3)</PresentationFormat>
  <Paragraphs>171</Paragraphs>
  <Slides>43</Slides>
  <Notes>9</Notes>
  <HiddenSlides>1</HiddenSlides>
  <MMClips>0</MMClips>
  <ScaleCrop>false</ScaleCrop>
  <HeadingPairs>
    <vt:vector size="4" baseType="variant">
      <vt:variant>
        <vt:lpstr>Theme</vt:lpstr>
      </vt:variant>
      <vt:variant>
        <vt:i4>1</vt:i4>
      </vt:variant>
      <vt:variant>
        <vt:lpstr>Slide Titles</vt:lpstr>
      </vt:variant>
      <vt:variant>
        <vt:i4>43</vt:i4>
      </vt:variant>
    </vt:vector>
  </HeadingPairs>
  <TitlesOfParts>
    <vt:vector size="44" baseType="lpstr">
      <vt:lpstr>Sandia_CorpPresentation_Template1</vt:lpstr>
      <vt:lpstr>Using Color in Your Diagrams and Presentations</vt:lpstr>
      <vt:lpstr>PowerPoint Presentation</vt:lpstr>
      <vt:lpstr>PowerPoint Presentation</vt:lpstr>
      <vt:lpstr>PowerPoint Presentation</vt:lpstr>
      <vt:lpstr>Corollary</vt:lpstr>
      <vt:lpstr>PowerPoint Presentation</vt:lpstr>
      <vt:lpstr>Caveat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Number by Colors</vt:lpstr>
      <vt:lpstr>Example Sequential Color Maps</vt:lpstr>
      <vt:lpstr>Rainbow</vt:lpstr>
      <vt:lpstr>Rainbow: Color Deficiencies</vt:lpstr>
      <vt:lpstr>Rainbow: Implicit Ordering</vt:lpstr>
      <vt:lpstr>Rainbow: Implicit Ordering</vt:lpstr>
      <vt:lpstr>Rainbow: Perceptually Uneven</vt:lpstr>
      <vt:lpstr>PowerPoint Presentation</vt:lpstr>
      <vt:lpstr>PowerPoint Presentation</vt:lpstr>
      <vt:lpstr>Grayscale</vt:lpstr>
      <vt:lpstr>Black Body Radiation</vt:lpstr>
      <vt:lpstr>Saturation Scale</vt:lpstr>
      <vt:lpstr>Green/Red</vt:lpstr>
      <vt:lpstr>Blue/Yellow</vt:lpstr>
      <vt:lpstr>Diverging Color Maps</vt:lpstr>
      <vt:lpstr>Using Diverging for Sequential</vt:lpstr>
      <vt:lpstr>Choosing Qualitative Colors</vt:lpstr>
      <vt:lpstr>PowerPoint Presentation</vt:lpstr>
      <vt:lpstr>PowerPoint Presentation</vt:lpstr>
      <vt:lpstr>Qualitative Color Guidelines</vt:lpstr>
      <vt:lpstr>http://colorbrewer.org</vt:lpstr>
    </vt:vector>
  </TitlesOfParts>
  <Company>Sandia National Labs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Vittitow, Michael P</dc:creator>
  <cp:lastModifiedBy>Kenneth Moreland</cp:lastModifiedBy>
  <cp:revision>109</cp:revision>
  <dcterms:created xsi:type="dcterms:W3CDTF">2011-10-03T16:15:05Z</dcterms:created>
  <dcterms:modified xsi:type="dcterms:W3CDTF">2014-02-10T19:21:35Z</dcterms:modified>
</cp:coreProperties>
</file>