
<file path=[Content_Types].xml><?xml version="1.0" encoding="utf-8"?>
<Types xmlns="http://schemas.openxmlformats.org/package/2006/content-types">
  <Default Extension="xml" ContentType="application/xml"/>
  <Default Extension="avi" ContentType="video/unknown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311" r:id="rId3"/>
    <p:sldId id="257" r:id="rId4"/>
    <p:sldId id="258" r:id="rId5"/>
    <p:sldId id="277" r:id="rId6"/>
    <p:sldId id="276" r:id="rId7"/>
    <p:sldId id="278" r:id="rId8"/>
    <p:sldId id="312" r:id="rId9"/>
    <p:sldId id="313" r:id="rId10"/>
    <p:sldId id="320" r:id="rId11"/>
    <p:sldId id="281" r:id="rId12"/>
    <p:sldId id="315" r:id="rId13"/>
    <p:sldId id="319" r:id="rId14"/>
    <p:sldId id="280" r:id="rId15"/>
    <p:sldId id="282" r:id="rId16"/>
    <p:sldId id="283" r:id="rId17"/>
    <p:sldId id="289" r:id="rId18"/>
    <p:sldId id="284" r:id="rId19"/>
    <p:sldId id="285" r:id="rId20"/>
    <p:sldId id="286" r:id="rId21"/>
    <p:sldId id="287" r:id="rId22"/>
    <p:sldId id="317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18" r:id="rId39"/>
    <p:sldId id="306" r:id="rId40"/>
    <p:sldId id="307" r:id="rId41"/>
    <p:sldId id="309" r:id="rId42"/>
    <p:sldId id="310" r:id="rId43"/>
    <p:sldId id="308" r:id="rId44"/>
  </p:sldIdLst>
  <p:sldSz cx="9144000" cy="6858000" type="screen4x3"/>
  <p:notesSz cx="7010400" cy="92964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7777"/>
    <a:srgbClr val="7C7EF1"/>
    <a:srgbClr val="6566C1"/>
    <a:srgbClr val="7ECB85"/>
    <a:srgbClr val="006D49"/>
    <a:srgbClr val="2A25A5"/>
    <a:srgbClr val="D95F02"/>
    <a:srgbClr val="1B9E77"/>
    <a:srgbClr val="7570B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4" autoAdjust="0"/>
    <p:restoredTop sz="73684" autoAdjust="0"/>
  </p:normalViewPr>
  <p:slideViewPr>
    <p:cSldViewPr>
      <p:cViewPr varScale="1">
        <p:scale>
          <a:sx n="101" d="100"/>
          <a:sy n="101" d="100"/>
        </p:scale>
        <p:origin x="-1000" y="-104"/>
      </p:cViewPr>
      <p:guideLst>
        <p:guide orient="horz" pos="86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  <c:pt idx="4">
                  <c:v>2011.0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1.0</c:v>
                </c:pt>
                <c:pt idx="1">
                  <c:v>1.0</c:v>
                </c:pt>
                <c:pt idx="2">
                  <c:v>4.0</c:v>
                </c:pt>
                <c:pt idx="3">
                  <c:v>32.0</c:v>
                </c:pt>
                <c:pt idx="4">
                  <c:v>160.0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3835096"/>
        <c:axId val="633851960"/>
      </c:lineChart>
      <c:catAx>
        <c:axId val="633835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633851960"/>
        <c:crosses val="autoZero"/>
        <c:auto val="1"/>
        <c:lblAlgn val="ctr"/>
        <c:lblOffset val="100"/>
        <c:noMultiLvlLbl val="0"/>
      </c:catAx>
      <c:valAx>
        <c:axId val="633851960"/>
        <c:scaling>
          <c:logBase val="2.0"/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50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Thousands of Cores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6338350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1927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4088" y="4443413"/>
            <a:ext cx="5100637" cy="4202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06" tIns="46912" rIns="92206" bIns="469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3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9038" y="703263"/>
            <a:ext cx="4630737" cy="34734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316360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2438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04875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57313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09750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1638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703263"/>
            <a:ext cx="4630737" cy="3473450"/>
          </a:xfrm>
          <a:ln cap="flat"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One new technology we are pursuing to reduce I/O bandwidth is prioritized adaptive streaming.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Typically when visualizing with ParaView</a:t>
            </a:r>
            <a:r>
              <a:rPr lang="en-US" baseline="0" dirty="0" smtClean="0"/>
              <a:t> we start by loading all of the data from disk so it will be interactively available.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Can be a long time to wait.</a:t>
            </a:r>
          </a:p>
          <a:p>
            <a:pPr marL="171450" lvl="0" indent="-171450">
              <a:buFont typeface="Arial"/>
              <a:buChar char="•"/>
            </a:pPr>
            <a:r>
              <a:rPr lang="en-US" dirty="0" smtClean="0"/>
              <a:t>With prioritized adaptive streaming, we don’t load</a:t>
            </a:r>
            <a:r>
              <a:rPr lang="en-US" baseline="0" dirty="0" smtClean="0"/>
              <a:t> all the data at once, or perhaps ever.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Rather than have a flat data set, we start with a hierarchical data set.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Top of hierarchy a coarse representation with progressive refinements as we go.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To start, we load a coarse representation of the data.  Gives us quick overview.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As time passes we load progressive refinements.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Refinements are prioritized to give most important first.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For example, those visible and in front will be loaded first.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012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703263"/>
            <a:ext cx="4632325" cy="3473450"/>
          </a:xfrm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Adaptive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streaming helps solve the problem from the visualization point of view, but possibly not from a holistic point of view.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>
                <a:ea typeface="ＭＳ Ｐゴシック" charset="0"/>
                <a:cs typeface="ＭＳ Ｐゴシック" charset="0"/>
              </a:rPr>
              <a:t>Our post-processing visualization first requires a simulation to store its entire results to disk.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>
                <a:ea typeface="ＭＳ Ｐゴシック" charset="0"/>
                <a:cs typeface="ＭＳ Ｐゴシック" charset="0"/>
              </a:rPr>
              <a:t>Lagging I/O times mean saving can take an inordinate amount of time.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>
                <a:ea typeface="ＭＳ Ｐゴシック" charset="0"/>
                <a:cs typeface="ＭＳ Ｐゴシック" charset="0"/>
              </a:rPr>
              <a:t>May be difficult to archive all data on storage.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703263"/>
            <a:ext cx="4632325" cy="3473450"/>
          </a:xfrm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A way around this problem is to skip the disk entirely.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This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can be done by coupling the visualization with the simulation, known as in situ visualization.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>
                <a:ea typeface="ＭＳ Ｐゴシック" charset="0"/>
                <a:cs typeface="ＭＳ Ｐゴシック" charset="0"/>
              </a:rPr>
              <a:t>As the simulation runs, the visualization performs post processing on that data while it is still in memory.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703263"/>
            <a:ext cx="4632325" cy="3473450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703263"/>
            <a:ext cx="4632325" cy="3473450"/>
          </a:xfrm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The intention and upshot is to embed the ParaView facilities in any simulation.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703263"/>
            <a:ext cx="4632325" cy="3473450"/>
          </a:xfrm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Nominally you</a:t>
            </a:r>
            <a:r>
              <a:rPr lang="en-US" baseline="0" dirty="0" smtClean="0"/>
              <a:t> will use that to create rendered images.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703263"/>
            <a:ext cx="4632325" cy="3473450"/>
          </a:xfrm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But of course, ParaView is capable of so much more.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There are a variety of ways to process and analyze</a:t>
            </a:r>
            <a:r>
              <a:rPr lang="en-US" baseline="0" dirty="0" smtClean="0"/>
              <a:t> data.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Rather than rendering, what we really want is to move some of the analysis to the simulation and extract more information-rich data.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703263"/>
            <a:ext cx="4632325" cy="3473450"/>
          </a:xfrm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There are a variety of ways in which to specify what processing should</a:t>
            </a:r>
            <a:r>
              <a:rPr lang="en-US" baseline="0" dirty="0" smtClean="0"/>
              <a:t> be done.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The most flexible way to specify is to employ ParaView’s scripting capabilities.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703263"/>
            <a:ext cx="4632325" cy="3473450"/>
          </a:xfrm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And the easiest way to generate these scripts is to use the ParaView application itself.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With this we thus close the loop on the</a:t>
            </a:r>
            <a:r>
              <a:rPr lang="en-US" baseline="0" dirty="0" smtClean="0"/>
              <a:t> analysis.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With a proxy geometry, establish a visualization and export a script.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Use the script in a running simulation to generate extracted information.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Perform analysis on the extracted information, possibly with ParaView again.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Use the results to establish new visualizations for the next simulation.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703263"/>
            <a:ext cx="4630737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We can take this idea of loose coupling even farther:</a:t>
            </a:r>
            <a:r>
              <a:rPr lang="en-US" baseline="0" dirty="0" smtClean="0"/>
              <a:t> perform in transit (or staged) visualization.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Rather than couple our code directly with simulation, we use a third-party I/O library to transfer data.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The basic idea is as follows:</a:t>
            </a:r>
          </a:p>
        </p:txBody>
      </p:sp>
    </p:spTree>
    <p:extLst>
      <p:ext uri="{BB962C8B-B14F-4D97-AF65-F5344CB8AC3E}">
        <p14:creationId xmlns:p14="http://schemas.microsoft.com/office/powerpoint/2010/main" val="25296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703263"/>
            <a:ext cx="4630737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I work with a group at Sandia that has spent over a decade</a:t>
            </a:r>
            <a:r>
              <a:rPr lang="en-US" baseline="0" dirty="0" smtClean="0"/>
              <a:t> addressing large-scale high-performance computing.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Our analysis involves simulation results from some of the worlds largest supercomputers.</a:t>
            </a:r>
          </a:p>
          <a:p>
            <a:pPr marL="171450" lvl="0" indent="-171450">
              <a:buFont typeface="Arial"/>
              <a:buChar char="•"/>
            </a:pPr>
            <a:r>
              <a:rPr lang="en-US" dirty="0" smtClean="0"/>
              <a:t>The</a:t>
            </a:r>
            <a:r>
              <a:rPr lang="en-US" baseline="0" dirty="0" smtClean="0"/>
              <a:t> early work of our group used refrigerator-sized, special-purpose graphics workstations like this SGI Onyx.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Late ‘90’s, early 2000’s cheap consumer graphics overtook expensive special-purpose graphics hardware.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Represented a disruptive change of technology.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Needed way to “scale up” consumer products.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Built clusters like </a:t>
            </a:r>
            <a:r>
              <a:rPr lang="en-US" baseline="0" dirty="0" err="1" smtClean="0"/>
              <a:t>BlackRoSE</a:t>
            </a:r>
            <a:r>
              <a:rPr lang="en-US" baseline="0" dirty="0" smtClean="0"/>
              <a:t>. (Comprises normal Dell desktops lying on side stuffed in rack.  At time no vendor had rack mounted blades that accepted graphics cards.)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Needed new software solutions to drive new distributed memory computers.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I’ll summarize 10-years worth of HPC visualization research in about 10 minutes.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5433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703263"/>
            <a:ext cx="4630737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The simulation runs on the lion’s share of computation nodes.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Of course, simulation applications are just as concerned with file</a:t>
            </a:r>
            <a:r>
              <a:rPr lang="en-US" baseline="0" dirty="0" smtClean="0"/>
              <a:t> I/O costs as visualization applications.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Writes tend to be “</a:t>
            </a:r>
            <a:r>
              <a:rPr lang="en-US" baseline="0" dirty="0" err="1" smtClean="0"/>
              <a:t>bursty</a:t>
            </a:r>
            <a:r>
              <a:rPr lang="en-US" baseline="0" dirty="0" smtClean="0"/>
              <a:t>” when saving out large chunks of data for checkpoints or results.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62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703263"/>
            <a:ext cx="4630737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Rather</a:t>
            </a:r>
            <a:r>
              <a:rPr lang="en-US" baseline="0" dirty="0" smtClean="0"/>
              <a:t> than stall the simulation, a frequently employed trick is to use staging nodes.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Instead of writing directly to disk, the simulation transfers data to the smaller staging job.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The staging nodes buffer and write the data while the simulation continues to the next iteration.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Often the staging nodes are allocated on special I/O nodes through which data has to pass anyway.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This is typically handled via an I/O library.  To the simulation it looks like a synchronous write.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The processors in the staging nodes are pretty much idle the whole time.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Good opportunity to do some post-processing.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So… why not run your visualization algorithm on the staging nodes you have allocated anyway?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62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703263"/>
            <a:ext cx="4630737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You could run a batch visualization and output the</a:t>
            </a:r>
            <a:r>
              <a:rPr lang="en-US" baseline="0" dirty="0" smtClean="0"/>
              <a:t> results of the visualization to disk.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Those results are generally significantly smaller than the original data.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62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703263"/>
            <a:ext cx="4630737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Or we could interactively connect to the staging nodes and perform visualization</a:t>
            </a:r>
            <a:r>
              <a:rPr lang="en-US" baseline="0" dirty="0" smtClean="0"/>
              <a:t> from a client.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Or of course, you could do both at the same time.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Several advantages: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Those I/O guys know what they’re doing.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From both simulation and visualization perspective, I/O not much different than file access.  Easer to implement and support.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The I/O library has a much smaller footprint for the simulation.</a:t>
            </a:r>
          </a:p>
          <a:p>
            <a:pPr marL="1076325" lvl="2" indent="-171450">
              <a:buFont typeface="Arial"/>
              <a:buChar char="•"/>
            </a:pPr>
            <a:r>
              <a:rPr lang="en-US" baseline="0" dirty="0" smtClean="0"/>
              <a:t>Of course, you need to schedule another job on another set of 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62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703263"/>
            <a:ext cx="4630737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There are numerous examples of this</a:t>
            </a:r>
            <a:r>
              <a:rPr lang="en-US" baseline="0" dirty="0" smtClean="0"/>
              <a:t> in transit analysis.  Here is an example that comes from the Swiss National Supercomputing Centre.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In this example the simulation writes out to the HDF5 library with a virtual file extension.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Instead of to disk, the data gets sent to a running ParaView server instance.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Can provide batch computing or interactive visualization.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Through extensions, can also provide feedback for simulation steering.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A ParaView plugin can dynamically read XML to customize GUI and controls for running simulation.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3199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703263"/>
            <a:ext cx="4630737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Another great thing about in transit: not limited to simple simulation/visualization interface.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Can</a:t>
            </a:r>
            <a:r>
              <a:rPr lang="en-US" baseline="0" dirty="0" smtClean="0"/>
              <a:t> create a federated environment of loosely-coupled tools working together.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Provided proof of concept last year with a simulation working with two post-processing tools and ParaView server.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EXPLAIN WHAT IS GOING ON.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None of these tools were directly away of each other.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Hope to expand and harden this capability in the near future.</a:t>
            </a:r>
          </a:p>
        </p:txBody>
      </p:sp>
    </p:spTree>
    <p:extLst>
      <p:ext uri="{BB962C8B-B14F-4D97-AF65-F5344CB8AC3E}">
        <p14:creationId xmlns:p14="http://schemas.microsoft.com/office/powerpoint/2010/main" val="14005221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Lightweight object: low</a:t>
            </a:r>
            <a:r>
              <a:rPr lang="en-US" baseline="0" dirty="0" smtClean="0"/>
              <a:t> overhead for indefinite parallelism.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Serial Execution: the point is to break the problem to its finest level and then run those units in parallel.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No explicit partitioning: cannot afford to divide data into pockets at this fine of a level and still capture connectivity.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baseline="0" dirty="0" smtClean="0"/>
              <a:t>No access to larger structures: remove possibility of race conditions, avoid complicated indexing semantics.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No state: private state quickly grows to a sizable chunk of overall memory and shared state opens up race conditions again.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Changing programming models: as new architectures form, our programming models are in flux.</a:t>
            </a:r>
          </a:p>
          <a:p>
            <a:pPr lvl="1">
              <a:buFont typeface="Arial"/>
              <a:buChar char="•"/>
            </a:pPr>
            <a:r>
              <a:rPr lang="en-US" baseline="0" dirty="0" smtClean="0"/>
              <a:t>Multi-core models: </a:t>
            </a:r>
            <a:r>
              <a:rPr lang="en-US" baseline="0" dirty="0" err="1" smtClean="0"/>
              <a:t>OpenMP</a:t>
            </a:r>
            <a:r>
              <a:rPr lang="en-US" baseline="0" dirty="0" smtClean="0"/>
              <a:t>, Threaded building blocks, </a:t>
            </a:r>
            <a:r>
              <a:rPr lang="en-US" baseline="0" dirty="0" err="1" smtClean="0"/>
              <a:t>pthreads</a:t>
            </a:r>
            <a:r>
              <a:rPr lang="en-US" baseline="0" dirty="0" smtClean="0"/>
              <a:t>.</a:t>
            </a:r>
          </a:p>
          <a:p>
            <a:pPr lvl="1">
              <a:buFont typeface="Arial"/>
              <a:buChar char="•"/>
            </a:pPr>
            <a:r>
              <a:rPr lang="en-US" baseline="0" dirty="0" smtClean="0"/>
              <a:t>GPU models: CUDA, </a:t>
            </a:r>
            <a:r>
              <a:rPr lang="en-US" baseline="0" dirty="0" err="1" smtClean="0"/>
              <a:t>OpenCL</a:t>
            </a:r>
            <a:r>
              <a:rPr lang="en-US" baseline="0" dirty="0" smtClean="0"/>
              <a:t>.</a:t>
            </a:r>
          </a:p>
          <a:p>
            <a:pPr lvl="0">
              <a:buFont typeface="Arial"/>
              <a:buChar char="•"/>
            </a:pPr>
            <a:r>
              <a:rPr lang="en-US" baseline="0" dirty="0" smtClean="0"/>
              <a:t>BTW, we don’t have exascale architectures today, but we feel GPUs are a pretty good analog.</a:t>
            </a:r>
          </a:p>
          <a:p>
            <a:pPr lvl="1">
              <a:buFont typeface="Arial"/>
              <a:buChar char="•"/>
            </a:pPr>
            <a:r>
              <a:rPr lang="en-US" baseline="0" dirty="0" smtClean="0"/>
              <a:t>Many threaded, custom memory hierarchies represent similar challenges.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Here is an example of </a:t>
            </a:r>
            <a:r>
              <a:rPr lang="en-US" dirty="0" err="1" smtClean="0"/>
              <a:t>Dax</a:t>
            </a:r>
            <a:r>
              <a:rPr lang="en-US" dirty="0" smtClean="0"/>
              <a:t> hiding the programing model.  This is actual code used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Dax</a:t>
            </a:r>
            <a:r>
              <a:rPr lang="en-US" baseline="0" dirty="0" smtClean="0"/>
              <a:t> to estimate a gradient in a cell.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We’ve compiled this code using CUDA and run on GPU.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Notice, no CUDA-specific language features.  No special types or keywords.  No triple chevron scheduling.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That’s all hidden in the framework.  We an change it and leave the code the same.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In addition to hiding programming model idiosyncrasies, providing domain specific objects and operations.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Compare </a:t>
            </a:r>
            <a:r>
              <a:rPr lang="en-US" baseline="0" dirty="0" err="1" smtClean="0"/>
              <a:t>Dax</a:t>
            </a:r>
            <a:r>
              <a:rPr lang="en-US" baseline="0" dirty="0" smtClean="0"/>
              <a:t> code to VTK code.  They look remarkably similar.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Regardless, this code gives about 100x speedup on GPU over single threaded CPU.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But that’s a poor comparison with a cherry picked problem.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Lots more interesting challenges in other algorithms.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789611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baseline="0" dirty="0" smtClean="0"/>
              <a:t>The takeaway here is that the “</a:t>
            </a:r>
            <a:r>
              <a:rPr lang="en-US" baseline="0" dirty="0" err="1" smtClean="0"/>
              <a:t>reimplement</a:t>
            </a:r>
            <a:r>
              <a:rPr lang="en-US" baseline="0" dirty="0" smtClean="0"/>
              <a:t> components with threads” is not the easiest or best solution.</a:t>
            </a:r>
          </a:p>
          <a:p>
            <a:pPr lvl="1">
              <a:buFont typeface="Arial"/>
              <a:buChar char="•"/>
            </a:pPr>
            <a:r>
              <a:rPr lang="en-US" baseline="0" dirty="0" smtClean="0"/>
              <a:t>It may not even be viable.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Our current</a:t>
            </a:r>
            <a:r>
              <a:rPr lang="en-US" baseline="0" dirty="0" smtClean="0"/>
              <a:t> research is building connectivity for topology building algorithms.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The marching cubes example mentioned earlier fits in that category.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The easy part: generate geometry.  Easily generate all primitives concurrently: no dependencies.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You end up with a “triangle soup.”  All triangles represented independently.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Most (all) GPU algorithms end here.  Probably OK if sent directly to rendering system.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If you store it: at least 4x the storage for repeated vertices.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Cannot perform connective analysis.  (Simple example: smoothed normals.)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Need to resolve coincident vertices to represent manifold.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This is the “hard” part that we embed in </a:t>
            </a:r>
            <a:r>
              <a:rPr lang="en-US" baseline="0" dirty="0" err="1" smtClean="0"/>
              <a:t>Dax</a:t>
            </a:r>
            <a:r>
              <a:rPr lang="en-US" baseline="0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003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703263"/>
            <a:ext cx="4630737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We’ve taken all these HPC</a:t>
            </a:r>
            <a:r>
              <a:rPr lang="en-US" baseline="0" dirty="0" smtClean="0"/>
              <a:t> visualization tools and incorporated them into an end user tool called ParaView.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A general purpose scientific visualization tool.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ParaView is used by thousands of people worldwide.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It’s free.  You can go to </a:t>
            </a:r>
            <a:r>
              <a:rPr lang="en-US" baseline="0" dirty="0" err="1" smtClean="0"/>
              <a:t>paraview.org</a:t>
            </a:r>
            <a:r>
              <a:rPr lang="en-US" baseline="0" dirty="0" smtClean="0"/>
              <a:t> to download a copy today.</a:t>
            </a:r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Also leading the Dax project: funded under ASCR exascale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Intention:</a:t>
            </a:r>
            <a:r>
              <a:rPr lang="en-US" baseline="0" dirty="0" smtClean="0"/>
              <a:t> build a framework to simplify building deeply threaded, very efficient visualization algorithms.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Basic idea: separate out operations that are “local”, make them easy and safe to code, build them optimized for lightweight threads.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Provide efficient operations for basic visualization communicative operations.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Example w/ marching cubes, generate triangles vs. find connective surface.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Hide device-specific coding constructs for maximum portability.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Our current</a:t>
            </a:r>
            <a:r>
              <a:rPr lang="en-US" baseline="0" dirty="0" smtClean="0"/>
              <a:t> research is building connectivity for topology building algorithms.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The marching cubes example mentioned earlier fits in that category.</a:t>
            </a:r>
          </a:p>
        </p:txBody>
      </p:sp>
    </p:spTree>
    <p:extLst>
      <p:ext uri="{BB962C8B-B14F-4D97-AF65-F5344CB8AC3E}">
        <p14:creationId xmlns:p14="http://schemas.microsoft.com/office/powerpoint/2010/main" val="12200030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Here is</a:t>
            </a:r>
            <a:r>
              <a:rPr lang="en-US" baseline="0" dirty="0" smtClean="0"/>
              <a:t> an instance of our marching cubes run on a GPU.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Hard to tell, but we are actually doing the coincident point resolution.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Even with this non-local operation, still running about 10x faster than VTK.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Allows us to do things like smooth the normals.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You</a:t>
            </a:r>
            <a:r>
              <a:rPr lang="en-US" baseline="0" dirty="0" smtClean="0"/>
              <a:t> may notice lots of weird artifacts caused by the marching cubes algorithm.  Just the nature of how it works.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But, since we are finding coincident points anyway, why not also find nearby points.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69780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Turns out our coincident point resolution provides a</a:t>
            </a:r>
            <a:r>
              <a:rPr lang="en-US" baseline="0" dirty="0" smtClean="0"/>
              <a:t> free mechanism to clean up the surface.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Don’t have time to go into details.  (I’m making Rob fall asleep anyway.)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The really interesting part about the algorithm is that it costs</a:t>
            </a:r>
            <a:r>
              <a:rPr lang="en-US" baseline="0" dirty="0" smtClean="0"/>
              <a:t> no computational time.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In fact, it speeds up the algorithm.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It is interesting that the challenge of GPU computing lead to a new type of algorithm.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Show challenges bring opportunities.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4097994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As you can see by this plot, the algorithm does a really good job removing poor quality triangles.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The</a:t>
            </a:r>
            <a:r>
              <a:rPr lang="en-US" baseline="0" dirty="0" smtClean="0"/>
              <a:t> kept triangles are only moderately modified.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90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703263"/>
            <a:ext cx="4630737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I conclude by observing we are facing our</a:t>
            </a:r>
            <a:r>
              <a:rPr lang="en-US" baseline="0" dirty="0" smtClean="0"/>
              <a:t> second revolutionary change in visualization.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First revolution moved from serial applications on special purpose workstations to clusters of commodity components.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Our second revolution moves us to tightly-integrated and massively-threaded visualization.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543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703263"/>
            <a:ext cx="4630737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Small montage of projects using ParaView.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Demonstrates</a:t>
            </a:r>
            <a:r>
              <a:rPr lang="en-US" baseline="0" dirty="0" smtClean="0"/>
              <a:t> the breadth of utility ParaView has.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170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703263"/>
            <a:ext cx="4630737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That</a:t>
            </a:r>
            <a:r>
              <a:rPr lang="en-US" baseline="0" dirty="0" smtClean="0"/>
              <a:t> brings us about to where we are today.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As we move to petascale (10</a:t>
            </a:r>
            <a:r>
              <a:rPr lang="en-US" baseline="30000" dirty="0" smtClean="0"/>
              <a:t>15</a:t>
            </a:r>
            <a:r>
              <a:rPr lang="en-US" baseline="0" dirty="0" smtClean="0"/>
              <a:t> FLOPS) and on to exascale </a:t>
            </a:r>
            <a:r>
              <a:rPr lang="en-US" dirty="0" smtClean="0"/>
              <a:t>(10</a:t>
            </a:r>
            <a:r>
              <a:rPr lang="en-US" baseline="30000" dirty="0" smtClean="0"/>
              <a:t>18</a:t>
            </a:r>
            <a:r>
              <a:rPr lang="en-US" baseline="0" dirty="0" smtClean="0"/>
              <a:t> FLOPS) we face new challenges.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Our bottlenecks flip (FLOPS are free!) and the very von Neumann architecture brakes down.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543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If you’ve gone to several exascale talks,</a:t>
            </a:r>
            <a:r>
              <a:rPr lang="en-US" baseline="0" dirty="0" smtClean="0"/>
              <a:t> you’ve eventually seen a slide like this.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For those who haven’t, now you have.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It’s affectionately known as the slide of doom.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It predicts how the exascale architecture will differ from the current architecture.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It tells us how we are screwed at exascale.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751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What drives all </a:t>
            </a:r>
            <a:r>
              <a:rPr lang="en-US" dirty="0" err="1" smtClean="0"/>
              <a:t>exascale</a:t>
            </a:r>
            <a:r>
              <a:rPr lang="en-US" baseline="0" dirty="0" smtClean="0"/>
              <a:t> design is power.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We have power budget of 20MW.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Practical constraint.  Hard to provide more power than that.  Already takes a significant fraction of power station.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Expensive.  Operating cost ~1 million $ per year per MW. Can’t afford to run more than 20 MW.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So the trick is to get a 500-1000X speedup with only a 3X increase in power.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Causes disparity on other </a:t>
            </a:r>
            <a:r>
              <a:rPr lang="en-US" baseline="0" smtClean="0"/>
              <a:t>system components.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031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So let’s</a:t>
            </a:r>
            <a:r>
              <a:rPr lang="en-US" baseline="0" dirty="0" smtClean="0"/>
              <a:t> start with comparing the peak performance to the I/O bandwidth.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We see a 5x relative loss in performance in the I/O bandwidth.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031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703263"/>
            <a:ext cx="4630737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The</a:t>
            </a:r>
            <a:r>
              <a:rPr lang="en-US" baseline="0" dirty="0" smtClean="0"/>
              <a:t> I/O problem is not a new trend.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Been going on for a good 20 years.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Consider, for example, ASCI Purple and </a:t>
            </a:r>
            <a:r>
              <a:rPr lang="en-US" baseline="0" dirty="0" err="1" smtClean="0"/>
              <a:t>JaguarPF</a:t>
            </a:r>
            <a:r>
              <a:rPr lang="en-US" baseline="0" dirty="0" smtClean="0"/>
              <a:t>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The difference in peak FLOPs went from 100 TF to 1 PF (10x).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Difference in peak I/O went up less than 50%.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In practice, you don’t even get anywhere near that.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The upshot is that you want to minimize the amount of disk access you do.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780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41148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1148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ackedblk [Converted].pdf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72100"/>
            <a:ext cx="1143000" cy="461300"/>
          </a:xfrm>
          <a:prstGeom prst="rect">
            <a:avLst/>
          </a:prstGeom>
        </p:spPr>
      </p:pic>
      <p:pic>
        <p:nvPicPr>
          <p:cNvPr id="10" name="Picture 9" descr="SnSCornerBlack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2286000" cy="1306286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066800"/>
            <a:ext cx="8077200" cy="548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Subtitle 24 pt</a:t>
            </a:r>
          </a:p>
          <a:p>
            <a:pPr lvl="1"/>
            <a:r>
              <a:rPr lang="en-US" dirty="0"/>
              <a:t>Second level 22 pt</a:t>
            </a:r>
          </a:p>
          <a:p>
            <a:pPr lvl="2"/>
            <a:r>
              <a:rPr lang="en-US" dirty="0"/>
              <a:t>Third level 20 pt</a:t>
            </a:r>
          </a:p>
          <a:p>
            <a:pPr lvl="3"/>
            <a:r>
              <a:rPr lang="en-US" dirty="0"/>
              <a:t>Fourth level 18pt</a:t>
            </a:r>
          </a:p>
          <a:p>
            <a:pPr lvl="4"/>
            <a:r>
              <a:rPr lang="en-US" dirty="0"/>
              <a:t>Fifth level 18pt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6324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 - 28 Point Helvetica </a:t>
            </a:r>
            <a:r>
              <a:rPr lang="en-US" dirty="0" smtClean="0"/>
              <a:t>Bold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i="0">
          <a:solidFill>
            <a:schemeClr val="tx1"/>
          </a:solidFill>
          <a:latin typeface="Helvetica"/>
          <a:ea typeface="ＭＳ Ｐゴシック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9pPr>
    </p:titleStyle>
    <p:bodyStyle>
      <a:lvl1pPr marL="34290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200" b="0">
          <a:solidFill>
            <a:schemeClr val="tx1"/>
          </a:solidFill>
          <a:latin typeface="+mn-lt"/>
          <a:ea typeface="ＭＳ Ｐゴシック" charset="-128"/>
        </a:defRPr>
      </a:lvl2pPr>
      <a:lvl3pPr marL="108585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0">
          <a:solidFill>
            <a:schemeClr val="tx1"/>
          </a:solidFill>
          <a:latin typeface="+mn-lt"/>
          <a:ea typeface="ＭＳ Ｐゴシック" charset="-128"/>
        </a:defRPr>
      </a:lvl3pPr>
      <a:lvl4pPr marL="154305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b="0">
          <a:solidFill>
            <a:schemeClr val="tx1"/>
          </a:solidFill>
          <a:latin typeface="+mn-lt"/>
          <a:ea typeface="ＭＳ Ｐゴシック" charset="-128"/>
        </a:defRPr>
      </a:lvl4pPr>
      <a:lvl5pPr marL="19431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0">
          <a:solidFill>
            <a:schemeClr val="tx1"/>
          </a:solidFill>
          <a:latin typeface="+mn-lt"/>
          <a:ea typeface="ＭＳ Ｐゴシック" charset="-128"/>
        </a:defRPr>
      </a:lvl5pPr>
      <a:lvl6pPr marL="24003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  <a:ea typeface="ＭＳ Ｐゴシック" charset="-128"/>
        </a:defRPr>
      </a:lvl6pPr>
      <a:lvl7pPr marL="28575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  <a:ea typeface="ＭＳ Ｐゴシック" charset="-128"/>
        </a:defRPr>
      </a:lvl7pPr>
      <a:lvl8pPr marL="33147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  <a:ea typeface="ＭＳ Ｐゴシック" charset="-128"/>
        </a:defRPr>
      </a:lvl8pPr>
      <a:lvl9pPr marL="37719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5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4" Type="http://schemas.openxmlformats.org/officeDocument/2006/relationships/video" Target="../media/media3.avi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13.xml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27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27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27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6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gif"/><Relationship Id="rId5" Type="http://schemas.openxmlformats.org/officeDocument/2006/relationships/image" Target="../media/image10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nSCornerBlac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86000" cy="1306286"/>
          </a:xfrm>
          <a:prstGeom prst="rect">
            <a:avLst/>
          </a:prstGeom>
        </p:spPr>
      </p:pic>
      <p:pic>
        <p:nvPicPr>
          <p:cNvPr id="17" name="Picture 16" descr="NNSAclr [Converted]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2" y="609600"/>
            <a:ext cx="932065" cy="274320"/>
          </a:xfrm>
          <a:prstGeom prst="rect">
            <a:avLst/>
          </a:prstGeom>
        </p:spPr>
      </p:pic>
      <p:pic>
        <p:nvPicPr>
          <p:cNvPr id="13" name="Picture 12" descr="stackedblk [Converted].p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72100"/>
            <a:ext cx="1143000" cy="461300"/>
          </a:xfrm>
          <a:prstGeom prst="rect">
            <a:avLst/>
          </a:prstGeom>
        </p:spPr>
      </p:pic>
      <p:sp>
        <p:nvSpPr>
          <p:cNvPr id="153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838200"/>
          </a:xfrm>
          <a:noFill/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  <a:latin typeface="Helvetica"/>
                <a:cs typeface="Helvetica"/>
              </a:rPr>
              <a:t>Next-Generation Capabilities for Large-Scale Scientific Visualization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1500" y="2133600"/>
            <a:ext cx="8001000" cy="3810000"/>
          </a:xfrm>
        </p:spPr>
        <p:txBody>
          <a:bodyPr/>
          <a:lstStyle/>
          <a:p>
            <a:pPr marL="342900" indent="-171450"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SIAM Conference on Parallel Processing for Scientific Computing</a:t>
            </a:r>
            <a:endParaRPr lang="en-US" sz="2000" dirty="0" smtClean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342900" indent="-171450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February 15, 2012</a:t>
            </a:r>
            <a:endParaRPr lang="en-US" sz="1600" dirty="0" smtClean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342900" indent="-171450">
              <a:defRPr/>
            </a:pPr>
            <a:endPara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342900" indent="-171450">
              <a:lnSpc>
                <a:spcPts val="2000"/>
              </a:lnSpc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Kenneth Moreland, Nathan Fabian</a:t>
            </a:r>
          </a:p>
          <a:p>
            <a:pPr marL="342900" indent="-171450">
              <a:lnSpc>
                <a:spcPts val="2000"/>
              </a:lnSpc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Sandia National Laboratories</a:t>
            </a:r>
          </a:p>
          <a:p>
            <a:pPr marL="342900" indent="-171450">
              <a:lnSpc>
                <a:spcPts val="2000"/>
              </a:lnSpc>
              <a:defRPr/>
            </a:pPr>
            <a:endParaRPr lang="en-US" sz="2000" dirty="0"/>
          </a:p>
          <a:p>
            <a:pPr marL="342900" indent="-171450" algn="l">
              <a:lnSpc>
                <a:spcPts val="2000"/>
              </a:lnSpc>
              <a:tabLst>
                <a:tab pos="1947863" algn="ctr"/>
                <a:tab pos="5948363" algn="ctr"/>
              </a:tabLs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		Berk </a:t>
            </a:r>
            <a:r>
              <a:rPr lang="en-US" sz="2000" dirty="0" err="1" smtClean="0">
                <a:solidFill>
                  <a:schemeClr val="tx1"/>
                </a:solidFill>
              </a:rPr>
              <a:t>Geveci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</a:rPr>
              <a:t>Utkarsh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Ayachit</a:t>
            </a:r>
            <a:r>
              <a:rPr lang="en-US" sz="2000" dirty="0" smtClean="0">
                <a:solidFill>
                  <a:schemeClr val="tx1"/>
                </a:solidFill>
              </a:rPr>
              <a:t>	James Ahrens</a:t>
            </a:r>
          </a:p>
          <a:p>
            <a:pPr marL="342900" indent="-171450" algn="l">
              <a:lnSpc>
                <a:spcPts val="2000"/>
              </a:lnSpc>
              <a:tabLst>
                <a:tab pos="1947863" algn="ctr"/>
                <a:tab pos="5948363" algn="ctr"/>
              </a:tabLst>
              <a:defRPr/>
            </a:pPr>
            <a:r>
              <a:rPr lang="en-US" sz="1800" dirty="0"/>
              <a:t>	</a:t>
            </a:r>
            <a:r>
              <a:rPr lang="en-US" sz="1800" dirty="0" smtClean="0"/>
              <a:t>	Kitware Inc.	Los Alamos National Laboratory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342900" indent="-171450">
              <a:lnSpc>
                <a:spcPts val="2000"/>
              </a:lnSpc>
              <a:defRPr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342900" indent="-171450">
              <a:lnSpc>
                <a:spcPts val="2000"/>
              </a:lnSpc>
              <a:defRPr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342900" indent="-171450">
              <a:lnSpc>
                <a:spcPts val="2000"/>
              </a:lnSpc>
              <a:defRPr/>
            </a:pPr>
            <a:r>
              <a:rPr lang="en-US" sz="1200" dirty="0" smtClean="0">
                <a:solidFill>
                  <a:schemeClr val="tx1"/>
                </a:solidFill>
              </a:rPr>
              <a:t>SAND 2012-0754 P</a:t>
            </a: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2034486" y="6283329"/>
            <a:ext cx="5119990" cy="505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dirty="0" smtClean="0"/>
              <a:t>Sandia National Laboratories is a multi-program laboratory managed and operated by Sandia Corporation, </a:t>
            </a:r>
          </a:p>
          <a:p>
            <a:pPr algn="ctr"/>
            <a:r>
              <a:rPr lang="en-US" sz="900" dirty="0" smtClean="0"/>
              <a:t>a wholly owned subsidiary of Lockheed Martin Corporation, for the U.S. Department of Energy’s National </a:t>
            </a:r>
          </a:p>
          <a:p>
            <a:pPr algn="ctr"/>
            <a:r>
              <a:rPr lang="en-US" sz="900" dirty="0" smtClean="0"/>
              <a:t>Nuclear Security Administration under contract DE-AC04-94AL85000.</a:t>
            </a:r>
            <a:endParaRPr lang="en-US" sz="900" dirty="0" smtClean="0">
              <a:solidFill>
                <a:srgbClr val="000000"/>
              </a:solidFill>
              <a:latin typeface="Helvetica" pitchFamily="-111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Slide of Doom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8078137"/>
              </p:ext>
            </p:extLst>
          </p:nvPr>
        </p:nvGraphicFramePr>
        <p:xfrm>
          <a:off x="533400" y="1066800"/>
          <a:ext cx="8077200" cy="4450080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3200400"/>
                <a:gridCol w="1447800"/>
                <a:gridCol w="1447800"/>
                <a:gridCol w="19812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2010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“2018”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Factor Change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System Peak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 Pf/s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Ef</a:t>
                      </a:r>
                      <a:r>
                        <a:rPr lang="en-US" dirty="0" smtClean="0"/>
                        <a:t>/s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500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Power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 MW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 MW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System Memory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0.3 PB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 PB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33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Node Performance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0.125 </a:t>
                      </a:r>
                      <a:r>
                        <a:rPr lang="en-US" dirty="0" err="1" smtClean="0"/>
                        <a:t>Gf</a:t>
                      </a:r>
                      <a:r>
                        <a:rPr lang="en-US" dirty="0" smtClean="0"/>
                        <a:t>/s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 </a:t>
                      </a:r>
                      <a:r>
                        <a:rPr lang="en-US" dirty="0" err="1" smtClean="0"/>
                        <a:t>Tf</a:t>
                      </a:r>
                      <a:r>
                        <a:rPr lang="en-US" dirty="0" smtClean="0"/>
                        <a:t>/s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Node Memory BW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25 GB/s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400 GB/s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Node Concurrency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 </a:t>
                      </a:r>
                      <a:r>
                        <a:rPr lang="en-US" dirty="0" err="1" smtClean="0"/>
                        <a:t>cpus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1,000 </a:t>
                      </a:r>
                      <a:r>
                        <a:rPr lang="en-US" dirty="0" err="1" smtClean="0"/>
                        <a:t>cpus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83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Interconnect BW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1.5 GB/s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 GB/s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33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System Size</a:t>
                      </a:r>
                      <a:r>
                        <a:rPr lang="en-US" baseline="0" dirty="0" smtClean="0"/>
                        <a:t> (nodes)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 K nodes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 M nodes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Concurrency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225 K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 B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4,444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Storage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15 PB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300 PB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Input/Output</a:t>
                      </a:r>
                      <a:r>
                        <a:rPr lang="en-US" dirty="0" smtClean="0"/>
                        <a:t> bandwidth</a:t>
                      </a:r>
                      <a:endParaRPr lang="en-US" dirty="0"/>
                    </a:p>
                  </a:txBody>
                  <a:tcPr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0.2 TB/s</a:t>
                      </a:r>
                      <a:endParaRPr lang="en-US" dirty="0"/>
                    </a:p>
                  </a:txBody>
                  <a:tcPr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 TB/s</a:t>
                      </a:r>
                      <a:endParaRPr lang="en-US" dirty="0"/>
                    </a:p>
                  </a:txBody>
                  <a:tcPr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50963" y="6457890"/>
            <a:ext cx="6842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DOE Exascale Initiative Roadmap, Architecture and Technology Workshop, San Diego, December, 2009.</a:t>
            </a:r>
          </a:p>
          <a:p>
            <a:r>
              <a:rPr lang="en-US" sz="1000" dirty="0" smtClean="0"/>
              <a:t>Reported in </a:t>
            </a:r>
            <a:r>
              <a:rPr lang="en-US" sz="1000" i="1" dirty="0" smtClean="0"/>
              <a:t>The Opportunities and Challenges of Exascale Computing</a:t>
            </a:r>
            <a:r>
              <a:rPr lang="en-US" sz="1000" dirty="0" smtClean="0"/>
              <a:t>, Summary Report of the ASCAC Subcommittee, Fall 2010.</a:t>
            </a:r>
            <a:endParaRPr lang="en-US" sz="1000" dirty="0"/>
          </a:p>
        </p:txBody>
      </p:sp>
      <p:sp>
        <p:nvSpPr>
          <p:cNvPr id="5" name="Oval 4"/>
          <p:cNvSpPr/>
          <p:nvPr/>
        </p:nvSpPr>
        <p:spPr bwMode="auto">
          <a:xfrm>
            <a:off x="7924800" y="5105400"/>
            <a:ext cx="838200" cy="457200"/>
          </a:xfrm>
          <a:prstGeom prst="ellipse">
            <a:avLst/>
          </a:prstGeom>
          <a:gradFill flip="none" rotWithShape="1">
            <a:gsLst>
              <a:gs pos="50000">
                <a:schemeClr val="bg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7924800" y="1390696"/>
            <a:ext cx="838200" cy="457200"/>
          </a:xfrm>
          <a:prstGeom prst="ellipse">
            <a:avLst/>
          </a:prstGeom>
          <a:gradFill flip="none" rotWithShape="1">
            <a:gsLst>
              <a:gs pos="50000">
                <a:schemeClr val="bg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0996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ea typeface="+mn-ea"/>
              </a:rPr>
              <a:t>Extreme scale </a:t>
            </a:r>
            <a:r>
              <a:rPr lang="en-US" sz="3600" dirty="0" smtClean="0">
                <a:ea typeface="+mn-ea"/>
              </a:rPr>
              <a:t>computing</a:t>
            </a:r>
            <a:endParaRPr lang="en-US" sz="3600" dirty="0">
              <a:ea typeface="+mn-e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0" y="1219200"/>
            <a:ext cx="3803650" cy="5029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Trends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More FLOPS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More concurrency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Comparatively less storage, I/O bandwidth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ASCI purple (49 TB/140 GB/s) 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 err="1" smtClean="0">
                <a:solidFill>
                  <a:srgbClr val="FFFFFF"/>
                </a:solidFill>
              </a:rPr>
              <a:t>JaguarPF</a:t>
            </a:r>
            <a:r>
              <a:rPr lang="en-US" dirty="0" smtClean="0">
                <a:solidFill>
                  <a:srgbClr val="FFFFFF"/>
                </a:solidFill>
              </a:rPr>
              <a:t> (300 TB/200 GB/s)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Most people get &lt; </a:t>
            </a:r>
            <a:r>
              <a:rPr lang="en-US" dirty="0" smtClean="0"/>
              <a:t>5 GB</a:t>
            </a:r>
            <a:r>
              <a:rPr lang="en-US" dirty="0" smtClean="0">
                <a:solidFill>
                  <a:srgbClr val="FFFFFF"/>
                </a:solidFill>
              </a:rPr>
              <a:t>/sec at scale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6273" y="857604"/>
            <a:ext cx="4429125" cy="291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6273" y="3768266"/>
            <a:ext cx="4446635" cy="278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91938" y="6484577"/>
            <a:ext cx="658090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i="0" kern="0" dirty="0"/>
              <a:t>From J. </a:t>
            </a:r>
            <a:r>
              <a:rPr lang="en-US" sz="900" i="0" kern="0" dirty="0" err="1"/>
              <a:t>Dongarra</a:t>
            </a:r>
            <a:r>
              <a:rPr lang="en-US" sz="900" i="0" kern="0" dirty="0"/>
              <a:t>, “Impact of Architecture and Technology for Extreme Scale on Software and Algorithm Design,” Cross-cutting Technologies for Computing at the Exascale, February 2-5, 2010.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5334000" y="5786846"/>
            <a:ext cx="838200" cy="30480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6" name="Straight Connector 5"/>
          <p:cNvCxnSpPr>
            <a:stCxn id="3" idx="2"/>
          </p:cNvCxnSpPr>
          <p:nvPr/>
        </p:nvCxnSpPr>
        <p:spPr bwMode="auto">
          <a:xfrm flipH="1" flipV="1">
            <a:off x="3352800" y="5334000"/>
            <a:ext cx="1981200" cy="60524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8660882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Prioritized Adaptive Streaming</a:t>
            </a:r>
            <a:endParaRPr lang="en-US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669047"/>
            <a:ext cx="2209800" cy="218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05739" y="4663440"/>
            <a:ext cx="2215461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17139" y="4663440"/>
            <a:ext cx="2215461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28539" y="4663440"/>
            <a:ext cx="2215461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" name="Rectangle 16"/>
          <p:cNvSpPr>
            <a:spLocks noChangeAspect="1"/>
          </p:cNvSpPr>
          <p:nvPr/>
        </p:nvSpPr>
        <p:spPr bwMode="auto">
          <a:xfrm>
            <a:off x="6979920" y="1219200"/>
            <a:ext cx="640080" cy="640080"/>
          </a:xfrm>
          <a:prstGeom prst="rect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Rectangle 17"/>
          <p:cNvSpPr>
            <a:spLocks noChangeAspect="1"/>
          </p:cNvSpPr>
          <p:nvPr/>
        </p:nvSpPr>
        <p:spPr bwMode="auto">
          <a:xfrm>
            <a:off x="7284720" y="1447800"/>
            <a:ext cx="640080" cy="640080"/>
          </a:xfrm>
          <a:prstGeom prst="rect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9" name="Rectangle 18"/>
          <p:cNvSpPr>
            <a:spLocks noChangeAspect="1"/>
          </p:cNvSpPr>
          <p:nvPr/>
        </p:nvSpPr>
        <p:spPr bwMode="auto">
          <a:xfrm>
            <a:off x="8001000" y="1905000"/>
            <a:ext cx="640080" cy="640080"/>
          </a:xfrm>
          <a:prstGeom prst="rect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0" name="Rectangle 19"/>
          <p:cNvSpPr>
            <a:spLocks noChangeAspect="1"/>
          </p:cNvSpPr>
          <p:nvPr/>
        </p:nvSpPr>
        <p:spPr bwMode="auto">
          <a:xfrm>
            <a:off x="8305800" y="2133600"/>
            <a:ext cx="640080" cy="640080"/>
          </a:xfrm>
          <a:prstGeom prst="rect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1" name="Rectangle 20"/>
          <p:cNvSpPr>
            <a:spLocks noChangeAspect="1"/>
          </p:cNvSpPr>
          <p:nvPr/>
        </p:nvSpPr>
        <p:spPr bwMode="auto">
          <a:xfrm>
            <a:off x="7162800" y="2819400"/>
            <a:ext cx="640080" cy="640080"/>
          </a:xfrm>
          <a:prstGeom prst="rect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2" name="Rectangle 21"/>
          <p:cNvSpPr>
            <a:spLocks noChangeAspect="1"/>
          </p:cNvSpPr>
          <p:nvPr/>
        </p:nvSpPr>
        <p:spPr bwMode="auto">
          <a:xfrm>
            <a:off x="7452360" y="3032760"/>
            <a:ext cx="640080" cy="640080"/>
          </a:xfrm>
          <a:prstGeom prst="rect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3" name="Rectangle 22"/>
          <p:cNvSpPr>
            <a:spLocks noChangeAspect="1"/>
          </p:cNvSpPr>
          <p:nvPr/>
        </p:nvSpPr>
        <p:spPr bwMode="auto">
          <a:xfrm>
            <a:off x="8181535" y="3550920"/>
            <a:ext cx="640080" cy="640080"/>
          </a:xfrm>
          <a:prstGeom prst="rect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4" name="Rectangle 23"/>
          <p:cNvSpPr>
            <a:spLocks noChangeAspect="1"/>
          </p:cNvSpPr>
          <p:nvPr/>
        </p:nvSpPr>
        <p:spPr bwMode="auto">
          <a:xfrm>
            <a:off x="8486335" y="3779520"/>
            <a:ext cx="640080" cy="640080"/>
          </a:xfrm>
          <a:prstGeom prst="rect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5" name="Rectangle 24"/>
          <p:cNvSpPr>
            <a:spLocks noChangeAspect="1"/>
          </p:cNvSpPr>
          <p:nvPr/>
        </p:nvSpPr>
        <p:spPr bwMode="auto">
          <a:xfrm>
            <a:off x="4800600" y="1371600"/>
            <a:ext cx="640080" cy="640080"/>
          </a:xfrm>
          <a:prstGeom prst="rect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6" name="Rectangle 25"/>
          <p:cNvSpPr>
            <a:spLocks noChangeAspect="1"/>
          </p:cNvSpPr>
          <p:nvPr/>
        </p:nvSpPr>
        <p:spPr bwMode="auto">
          <a:xfrm>
            <a:off x="5821680" y="2057400"/>
            <a:ext cx="640080" cy="640080"/>
          </a:xfrm>
          <a:prstGeom prst="rect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7" name="Rectangle 26"/>
          <p:cNvSpPr>
            <a:spLocks noChangeAspect="1"/>
          </p:cNvSpPr>
          <p:nvPr/>
        </p:nvSpPr>
        <p:spPr bwMode="auto">
          <a:xfrm>
            <a:off x="5013960" y="2956560"/>
            <a:ext cx="640080" cy="640080"/>
          </a:xfrm>
          <a:prstGeom prst="rect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8" name="Rectangle 27"/>
          <p:cNvSpPr>
            <a:spLocks noChangeAspect="1"/>
          </p:cNvSpPr>
          <p:nvPr/>
        </p:nvSpPr>
        <p:spPr bwMode="auto">
          <a:xfrm>
            <a:off x="6002215" y="3703320"/>
            <a:ext cx="640080" cy="640080"/>
          </a:xfrm>
          <a:prstGeom prst="rect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9" name="Rectangle 28"/>
          <p:cNvSpPr>
            <a:spLocks noChangeAspect="1"/>
          </p:cNvSpPr>
          <p:nvPr/>
        </p:nvSpPr>
        <p:spPr bwMode="auto">
          <a:xfrm>
            <a:off x="2788920" y="2057400"/>
            <a:ext cx="640080" cy="640080"/>
          </a:xfrm>
          <a:prstGeom prst="rect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0" name="Rectangle 29"/>
          <p:cNvSpPr>
            <a:spLocks noChangeAspect="1"/>
          </p:cNvSpPr>
          <p:nvPr/>
        </p:nvSpPr>
        <p:spPr bwMode="auto">
          <a:xfrm>
            <a:off x="3261360" y="3413760"/>
            <a:ext cx="640080" cy="640080"/>
          </a:xfrm>
          <a:prstGeom prst="rect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1" name="Rectangle 30"/>
          <p:cNvSpPr>
            <a:spLocks noChangeAspect="1"/>
          </p:cNvSpPr>
          <p:nvPr/>
        </p:nvSpPr>
        <p:spPr bwMode="auto">
          <a:xfrm>
            <a:off x="746760" y="2651760"/>
            <a:ext cx="640080" cy="640080"/>
          </a:xfrm>
          <a:prstGeom prst="rect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6" name="Straight Arrow Connector 5"/>
          <p:cNvCxnSpPr>
            <a:stCxn id="31" idx="3"/>
            <a:endCxn id="29" idx="1"/>
          </p:cNvCxnSpPr>
          <p:nvPr/>
        </p:nvCxnSpPr>
        <p:spPr bwMode="auto">
          <a:xfrm flipV="1">
            <a:off x="1386840" y="2377440"/>
            <a:ext cx="1402080" cy="5943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31" idx="3"/>
            <a:endCxn id="30" idx="1"/>
          </p:cNvCxnSpPr>
          <p:nvPr/>
        </p:nvCxnSpPr>
        <p:spPr bwMode="auto">
          <a:xfrm>
            <a:off x="1386840" y="2971800"/>
            <a:ext cx="1874520" cy="762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>
            <a:stCxn id="29" idx="3"/>
            <a:endCxn id="25" idx="1"/>
          </p:cNvCxnSpPr>
          <p:nvPr/>
        </p:nvCxnSpPr>
        <p:spPr bwMode="auto">
          <a:xfrm flipV="1">
            <a:off x="3429000" y="1691640"/>
            <a:ext cx="1371600" cy="685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stCxn id="29" idx="3"/>
            <a:endCxn id="26" idx="1"/>
          </p:cNvCxnSpPr>
          <p:nvPr/>
        </p:nvCxnSpPr>
        <p:spPr bwMode="auto">
          <a:xfrm>
            <a:off x="3429000" y="2377440"/>
            <a:ext cx="239268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>
            <a:stCxn id="30" idx="3"/>
            <a:endCxn id="27" idx="1"/>
          </p:cNvCxnSpPr>
          <p:nvPr/>
        </p:nvCxnSpPr>
        <p:spPr bwMode="auto">
          <a:xfrm flipV="1">
            <a:off x="3901440" y="3276600"/>
            <a:ext cx="1112520" cy="457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stCxn id="30" idx="3"/>
            <a:endCxn id="28" idx="1"/>
          </p:cNvCxnSpPr>
          <p:nvPr/>
        </p:nvCxnSpPr>
        <p:spPr bwMode="auto">
          <a:xfrm>
            <a:off x="3901440" y="3733800"/>
            <a:ext cx="2100775" cy="2895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>
            <a:stCxn id="25" idx="3"/>
            <a:endCxn id="17" idx="1"/>
          </p:cNvCxnSpPr>
          <p:nvPr/>
        </p:nvCxnSpPr>
        <p:spPr bwMode="auto">
          <a:xfrm flipV="1">
            <a:off x="5440680" y="1539240"/>
            <a:ext cx="1539240" cy="152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>
            <a:stCxn id="25" idx="3"/>
            <a:endCxn id="18" idx="1"/>
          </p:cNvCxnSpPr>
          <p:nvPr/>
        </p:nvCxnSpPr>
        <p:spPr bwMode="auto">
          <a:xfrm>
            <a:off x="5440680" y="1691640"/>
            <a:ext cx="1844040" cy="76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>
            <a:stCxn id="26" idx="3"/>
            <a:endCxn id="19" idx="1"/>
          </p:cNvCxnSpPr>
          <p:nvPr/>
        </p:nvCxnSpPr>
        <p:spPr bwMode="auto">
          <a:xfrm flipV="1">
            <a:off x="6461760" y="2225040"/>
            <a:ext cx="1539240" cy="152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Straight Arrow Connector 47"/>
          <p:cNvCxnSpPr>
            <a:stCxn id="26" idx="3"/>
            <a:endCxn id="20" idx="1"/>
          </p:cNvCxnSpPr>
          <p:nvPr/>
        </p:nvCxnSpPr>
        <p:spPr bwMode="auto">
          <a:xfrm>
            <a:off x="6461760" y="2377440"/>
            <a:ext cx="1844040" cy="76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" name="Straight Arrow Connector 49"/>
          <p:cNvCxnSpPr>
            <a:stCxn id="27" idx="3"/>
            <a:endCxn id="21" idx="1"/>
          </p:cNvCxnSpPr>
          <p:nvPr/>
        </p:nvCxnSpPr>
        <p:spPr bwMode="auto">
          <a:xfrm flipV="1">
            <a:off x="5654040" y="3139440"/>
            <a:ext cx="1508760" cy="1371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2" name="Straight Arrow Connector 51"/>
          <p:cNvCxnSpPr>
            <a:stCxn id="27" idx="3"/>
            <a:endCxn id="22" idx="1"/>
          </p:cNvCxnSpPr>
          <p:nvPr/>
        </p:nvCxnSpPr>
        <p:spPr bwMode="auto">
          <a:xfrm>
            <a:off x="5654040" y="3276600"/>
            <a:ext cx="1798320" cy="76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4" name="Straight Arrow Connector 53"/>
          <p:cNvCxnSpPr>
            <a:stCxn id="28" idx="3"/>
            <a:endCxn id="23" idx="1"/>
          </p:cNvCxnSpPr>
          <p:nvPr/>
        </p:nvCxnSpPr>
        <p:spPr bwMode="auto">
          <a:xfrm flipV="1">
            <a:off x="6642295" y="3870960"/>
            <a:ext cx="1539240" cy="152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6" name="Straight Arrow Connector 55"/>
          <p:cNvCxnSpPr>
            <a:stCxn id="28" idx="3"/>
            <a:endCxn id="24" idx="1"/>
          </p:cNvCxnSpPr>
          <p:nvPr/>
        </p:nvCxnSpPr>
        <p:spPr bwMode="auto">
          <a:xfrm>
            <a:off x="6642295" y="4023360"/>
            <a:ext cx="1844040" cy="76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304800" y="1676400"/>
            <a:ext cx="1176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Coarse</a:t>
            </a:r>
            <a:endParaRPr lang="en-US" dirty="0">
              <a:latin typeface="+mn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153400" y="838200"/>
            <a:ext cx="783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Fine</a:t>
            </a:r>
            <a:endParaRPr lang="en-US" dirty="0">
              <a:latin typeface="+mn-lt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609600" y="2514600"/>
            <a:ext cx="914400" cy="914400"/>
          </a:xfrm>
          <a:prstGeom prst="ellipse">
            <a:avLst/>
          </a:prstGeom>
          <a:gradFill flip="none" rotWithShape="1">
            <a:gsLst>
              <a:gs pos="50000">
                <a:schemeClr val="bg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76200" y="4724400"/>
            <a:ext cx="2057400" cy="2057400"/>
          </a:xfrm>
          <a:prstGeom prst="ellipse">
            <a:avLst/>
          </a:prstGeom>
          <a:gradFill flip="none" rotWithShape="1">
            <a:gsLst>
              <a:gs pos="50000">
                <a:schemeClr val="bg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65" name="Straight Connector 64"/>
          <p:cNvCxnSpPr>
            <a:stCxn id="62" idx="4"/>
            <a:endCxn id="63" idx="0"/>
          </p:cNvCxnSpPr>
          <p:nvPr/>
        </p:nvCxnSpPr>
        <p:spPr bwMode="auto">
          <a:xfrm>
            <a:off x="1066800" y="3429000"/>
            <a:ext cx="38100" cy="1295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CC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6" name="Oval 65"/>
          <p:cNvSpPr/>
          <p:nvPr/>
        </p:nvSpPr>
        <p:spPr bwMode="auto">
          <a:xfrm>
            <a:off x="3124200" y="3276600"/>
            <a:ext cx="914400" cy="914400"/>
          </a:xfrm>
          <a:prstGeom prst="ellipse">
            <a:avLst/>
          </a:prstGeom>
          <a:gradFill flip="none" rotWithShape="1">
            <a:gsLst>
              <a:gs pos="50000">
                <a:schemeClr val="bg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2438400" y="4800600"/>
            <a:ext cx="914400" cy="1981200"/>
          </a:xfrm>
          <a:prstGeom prst="ellipse">
            <a:avLst/>
          </a:prstGeom>
          <a:gradFill flip="none" rotWithShape="1">
            <a:gsLst>
              <a:gs pos="50000">
                <a:schemeClr val="bg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69" name="Straight Connector 68"/>
          <p:cNvCxnSpPr>
            <a:stCxn id="66" idx="3"/>
            <a:endCxn id="67" idx="0"/>
          </p:cNvCxnSpPr>
          <p:nvPr/>
        </p:nvCxnSpPr>
        <p:spPr bwMode="auto">
          <a:xfrm flipH="1">
            <a:off x="2895600" y="4057089"/>
            <a:ext cx="362511" cy="74351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CC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Oval 71"/>
          <p:cNvSpPr/>
          <p:nvPr/>
        </p:nvSpPr>
        <p:spPr bwMode="auto">
          <a:xfrm>
            <a:off x="4876800" y="2819400"/>
            <a:ext cx="914400" cy="914400"/>
          </a:xfrm>
          <a:prstGeom prst="ellipse">
            <a:avLst/>
          </a:prstGeom>
          <a:gradFill flip="none" rotWithShape="1">
            <a:gsLst>
              <a:gs pos="50000">
                <a:schemeClr val="bg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3" name="Oval 72"/>
          <p:cNvSpPr/>
          <p:nvPr/>
        </p:nvSpPr>
        <p:spPr bwMode="auto">
          <a:xfrm>
            <a:off x="4724400" y="5867400"/>
            <a:ext cx="914400" cy="914400"/>
          </a:xfrm>
          <a:prstGeom prst="ellipse">
            <a:avLst/>
          </a:prstGeom>
          <a:gradFill flip="none" rotWithShape="1">
            <a:gsLst>
              <a:gs pos="50000">
                <a:schemeClr val="bg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75" name="Straight Connector 74"/>
          <p:cNvCxnSpPr>
            <a:stCxn id="72" idx="4"/>
            <a:endCxn id="73" idx="0"/>
          </p:cNvCxnSpPr>
          <p:nvPr/>
        </p:nvCxnSpPr>
        <p:spPr bwMode="auto">
          <a:xfrm flipH="1">
            <a:off x="5181600" y="3733800"/>
            <a:ext cx="152400" cy="2133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CC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Oval 75"/>
          <p:cNvSpPr/>
          <p:nvPr/>
        </p:nvSpPr>
        <p:spPr bwMode="auto">
          <a:xfrm>
            <a:off x="7315200" y="2895600"/>
            <a:ext cx="914400" cy="914400"/>
          </a:xfrm>
          <a:prstGeom prst="ellipse">
            <a:avLst/>
          </a:prstGeom>
          <a:gradFill flip="none" rotWithShape="1">
            <a:gsLst>
              <a:gs pos="50000">
                <a:schemeClr val="bg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7543800" y="5791200"/>
            <a:ext cx="457200" cy="990600"/>
          </a:xfrm>
          <a:prstGeom prst="ellipse">
            <a:avLst/>
          </a:prstGeom>
          <a:gradFill flip="none" rotWithShape="1">
            <a:gsLst>
              <a:gs pos="50000">
                <a:schemeClr val="bg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84" name="Straight Connector 83"/>
          <p:cNvCxnSpPr>
            <a:stCxn id="76" idx="4"/>
            <a:endCxn id="82" idx="0"/>
          </p:cNvCxnSpPr>
          <p:nvPr/>
        </p:nvCxnSpPr>
        <p:spPr bwMode="auto">
          <a:xfrm>
            <a:off x="7772400" y="3810000"/>
            <a:ext cx="0" cy="1981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CC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046794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daptiveParaviewTrimm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6038"/>
            <a:ext cx="9144001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7246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7" name="Group 4"/>
          <p:cNvGrpSpPr>
            <a:grpSpLocks/>
          </p:cNvGrpSpPr>
          <p:nvPr/>
        </p:nvGrpSpPr>
        <p:grpSpPr bwMode="auto">
          <a:xfrm>
            <a:off x="3886200" y="1600200"/>
            <a:ext cx="1714500" cy="1600200"/>
            <a:chOff x="533400" y="762000"/>
            <a:chExt cx="1642997" cy="1961322"/>
          </a:xfrm>
        </p:grpSpPr>
        <p:sp>
          <p:nvSpPr>
            <p:cNvPr id="14" name="Rounded Rectangle 13"/>
            <p:cNvSpPr/>
            <p:nvPr/>
          </p:nvSpPr>
          <p:spPr>
            <a:xfrm>
              <a:off x="533400" y="762000"/>
              <a:ext cx="1642997" cy="1961322"/>
            </a:xfrm>
            <a:prstGeom prst="roundRect">
              <a:avLst/>
            </a:prstGeom>
            <a:gradFill>
              <a:gsLst>
                <a:gs pos="0">
                  <a:srgbClr val="A3C4FF"/>
                </a:gs>
                <a:gs pos="35000">
                  <a:srgbClr val="BFD5FF"/>
                </a:gs>
                <a:gs pos="100000">
                  <a:srgbClr val="E5EEFF"/>
                </a:gs>
              </a:gsLst>
            </a:gradFill>
            <a:ln>
              <a:solidFill>
                <a:srgbClr val="4A7EBB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57200" eaLnBrk="1" hangingPunct="1">
                <a:defRPr/>
              </a:pPr>
              <a:endParaRPr lang="en-US" sz="1800" baseline="0" dirty="0" smtClean="0">
                <a:cs typeface="Calibri"/>
              </a:endParaRPr>
            </a:p>
            <a:p>
              <a:pPr algn="ctr" defTabSz="457200" eaLnBrk="1" hangingPunct="1">
                <a:defRPr/>
              </a:pPr>
              <a:r>
                <a:rPr lang="en-US" sz="1800" baseline="0" dirty="0" smtClean="0">
                  <a:cs typeface="Calibri"/>
                </a:rPr>
                <a:t>Simulation</a:t>
              </a:r>
              <a:endParaRPr lang="en-US" sz="1800" baseline="0" dirty="0"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dirty="0"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baseline="0" dirty="0"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dirty="0"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baseline="0" dirty="0"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dirty="0"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baseline="0" dirty="0">
                <a:cs typeface="Calibri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94252" y="1882755"/>
              <a:ext cx="1521294" cy="717985"/>
            </a:xfrm>
            <a:prstGeom prst="roundRect">
              <a:avLst/>
            </a:prstGeom>
            <a:gradFill>
              <a:gsLst>
                <a:gs pos="0">
                  <a:srgbClr val="FFA2A1"/>
                </a:gs>
                <a:gs pos="35000">
                  <a:srgbClr val="FFBEBD"/>
                </a:gs>
                <a:gs pos="100000">
                  <a:srgbClr val="FFE5E5"/>
                </a:gs>
              </a:gsLst>
            </a:gradFill>
            <a:ln>
              <a:solidFill>
                <a:srgbClr val="BE4B48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baseline="0" dirty="0" smtClean="0">
                  <a:cs typeface="Calibri"/>
                </a:rPr>
                <a:t>Visualization</a:t>
              </a:r>
              <a:endParaRPr lang="en-US" sz="1800" baseline="0" dirty="0">
                <a:cs typeface="Calibri"/>
              </a:endParaRPr>
            </a:p>
          </p:txBody>
        </p:sp>
      </p:grpSp>
      <p:sp>
        <p:nvSpPr>
          <p:cNvPr id="15" name="Can 14"/>
          <p:cNvSpPr/>
          <p:nvPr/>
        </p:nvSpPr>
        <p:spPr bwMode="auto">
          <a:xfrm>
            <a:off x="4191002" y="3810000"/>
            <a:ext cx="1114425" cy="1041400"/>
          </a:xfrm>
          <a:prstGeom prst="can">
            <a:avLst/>
          </a:prstGeom>
          <a:gradFill>
            <a:gsLst>
              <a:gs pos="0">
                <a:srgbClr val="DAFDA7"/>
              </a:gs>
              <a:gs pos="35000">
                <a:srgbClr val="E4FDC2"/>
              </a:gs>
              <a:gs pos="100000">
                <a:srgbClr val="F5FFE6"/>
              </a:gs>
            </a:gsLst>
          </a:gradFill>
          <a:ln>
            <a:solidFill>
              <a:srgbClr val="98B954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aseline="0" dirty="0">
                <a:cs typeface="Calibri"/>
              </a:rPr>
              <a:t>Disk</a:t>
            </a:r>
          </a:p>
          <a:p>
            <a:pPr algn="ctr">
              <a:defRPr/>
            </a:pPr>
            <a:r>
              <a:rPr lang="en-US" sz="1800" baseline="0" dirty="0">
                <a:cs typeface="Calibri"/>
              </a:rPr>
              <a:t>Storage</a:t>
            </a:r>
          </a:p>
        </p:txBody>
      </p:sp>
      <p:cxnSp>
        <p:nvCxnSpPr>
          <p:cNvPr id="18" name="Straight Arrow Connector 17"/>
          <p:cNvCxnSpPr>
            <a:stCxn id="14" idx="2"/>
            <a:endCxn id="15" idx="1"/>
          </p:cNvCxnSpPr>
          <p:nvPr/>
        </p:nvCxnSpPr>
        <p:spPr bwMode="auto">
          <a:xfrm>
            <a:off x="4743450" y="3200400"/>
            <a:ext cx="4763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4800602" y="3276600"/>
            <a:ext cx="8917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600" baseline="0" dirty="0" smtClean="0">
                <a:latin typeface="+mn-lt"/>
                <a:cs typeface="Calibri" charset="0"/>
              </a:rPr>
              <a:t>Images</a:t>
            </a:r>
            <a:endParaRPr lang="en-US" sz="1600" baseline="0" dirty="0">
              <a:latin typeface="+mn-lt"/>
              <a:cs typeface="Calibri" charset="0"/>
            </a:endParaRPr>
          </a:p>
        </p:txBody>
      </p: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6477000" y="1600200"/>
            <a:ext cx="1714500" cy="1600200"/>
            <a:chOff x="533400" y="762000"/>
            <a:chExt cx="1642997" cy="1961322"/>
          </a:xfrm>
        </p:grpSpPr>
        <p:sp>
          <p:nvSpPr>
            <p:cNvPr id="22" name="Rounded Rectangle 21"/>
            <p:cNvSpPr/>
            <p:nvPr/>
          </p:nvSpPr>
          <p:spPr>
            <a:xfrm>
              <a:off x="533400" y="762000"/>
              <a:ext cx="1642997" cy="1961322"/>
            </a:xfrm>
            <a:prstGeom prst="roundRect">
              <a:avLst/>
            </a:prstGeom>
            <a:gradFill>
              <a:gsLst>
                <a:gs pos="0">
                  <a:srgbClr val="A3C4FF"/>
                </a:gs>
                <a:gs pos="35000">
                  <a:srgbClr val="BFD5FF"/>
                </a:gs>
                <a:gs pos="100000">
                  <a:srgbClr val="E5EEFF"/>
                </a:gs>
              </a:gsLst>
            </a:gradFill>
            <a:ln>
              <a:solidFill>
                <a:srgbClr val="4A7EBB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57200" eaLnBrk="1" hangingPunct="1">
                <a:defRPr/>
              </a:pPr>
              <a:endParaRPr lang="en-US" sz="1800" baseline="0" dirty="0" smtClean="0">
                <a:cs typeface="Calibri"/>
              </a:endParaRPr>
            </a:p>
            <a:p>
              <a:pPr algn="ctr" defTabSz="457200" eaLnBrk="1" hangingPunct="1">
                <a:defRPr/>
              </a:pPr>
              <a:r>
                <a:rPr lang="en-US" sz="1800" baseline="0" dirty="0" smtClean="0">
                  <a:cs typeface="Calibri"/>
                </a:rPr>
                <a:t>Simulation</a:t>
              </a:r>
              <a:endParaRPr lang="en-US" sz="1800" baseline="0" dirty="0"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dirty="0"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baseline="0" dirty="0"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dirty="0"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baseline="0" dirty="0"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dirty="0"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baseline="0" dirty="0">
                <a:cs typeface="Calibri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594252" y="1882755"/>
              <a:ext cx="1521294" cy="717985"/>
            </a:xfrm>
            <a:prstGeom prst="roundRect">
              <a:avLst/>
            </a:prstGeom>
            <a:gradFill>
              <a:gsLst>
                <a:gs pos="0">
                  <a:srgbClr val="FFA2A1"/>
                </a:gs>
                <a:gs pos="35000">
                  <a:srgbClr val="FFBEBD"/>
                </a:gs>
                <a:gs pos="100000">
                  <a:srgbClr val="FFE5E5"/>
                </a:gs>
              </a:gsLst>
            </a:gradFill>
            <a:ln>
              <a:solidFill>
                <a:srgbClr val="BE4B48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baseline="0" dirty="0" smtClean="0">
                  <a:cs typeface="Calibri"/>
                </a:rPr>
                <a:t>Features &amp; Statistics</a:t>
              </a:r>
              <a:endParaRPr lang="en-US" sz="1800" baseline="0" dirty="0">
                <a:cs typeface="Calibri"/>
              </a:endParaRPr>
            </a:p>
          </p:txBody>
        </p:sp>
      </p:grpSp>
      <p:sp>
        <p:nvSpPr>
          <p:cNvPr id="24" name="Can 23"/>
          <p:cNvSpPr/>
          <p:nvPr/>
        </p:nvSpPr>
        <p:spPr bwMode="auto">
          <a:xfrm>
            <a:off x="6781802" y="3810000"/>
            <a:ext cx="1114425" cy="1041400"/>
          </a:xfrm>
          <a:prstGeom prst="can">
            <a:avLst/>
          </a:prstGeom>
          <a:gradFill>
            <a:gsLst>
              <a:gs pos="0">
                <a:srgbClr val="DAFDA7"/>
              </a:gs>
              <a:gs pos="35000">
                <a:srgbClr val="E4FDC2"/>
              </a:gs>
              <a:gs pos="100000">
                <a:srgbClr val="F5FFE6"/>
              </a:gs>
            </a:gsLst>
          </a:gradFill>
          <a:ln>
            <a:solidFill>
              <a:srgbClr val="98B954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aseline="0" dirty="0">
                <a:cs typeface="Calibri"/>
              </a:rPr>
              <a:t>Disk</a:t>
            </a:r>
          </a:p>
          <a:p>
            <a:pPr algn="ctr">
              <a:defRPr/>
            </a:pPr>
            <a:r>
              <a:rPr lang="en-US" sz="1800" baseline="0" dirty="0">
                <a:cs typeface="Calibri"/>
              </a:rPr>
              <a:t>Storage</a:t>
            </a:r>
          </a:p>
        </p:txBody>
      </p:sp>
      <p:cxnSp>
        <p:nvCxnSpPr>
          <p:cNvPr id="25" name="Straight Arrow Connector 24"/>
          <p:cNvCxnSpPr>
            <a:stCxn id="22" idx="2"/>
            <a:endCxn id="24" idx="1"/>
          </p:cNvCxnSpPr>
          <p:nvPr/>
        </p:nvCxnSpPr>
        <p:spPr bwMode="auto">
          <a:xfrm>
            <a:off x="7334250" y="3200400"/>
            <a:ext cx="4763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7391400" y="3276600"/>
            <a:ext cx="13644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600" baseline="0" dirty="0" smtClean="0">
                <a:latin typeface="+mn-lt"/>
                <a:cs typeface="Calibri" charset="0"/>
              </a:rPr>
              <a:t>Salient Data</a:t>
            </a:r>
            <a:endParaRPr lang="en-US" sz="1600" baseline="0" dirty="0">
              <a:latin typeface="+mn-lt"/>
              <a:cs typeface="Calibri" charset="0"/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6527800" y="5397504"/>
            <a:ext cx="1670050" cy="663575"/>
          </a:xfrm>
          <a:prstGeom prst="roundRect">
            <a:avLst/>
          </a:prstGeom>
          <a:gradFill>
            <a:gsLst>
              <a:gs pos="0">
                <a:srgbClr val="FFA2A1"/>
              </a:gs>
              <a:gs pos="35000">
                <a:srgbClr val="FFBEBD"/>
              </a:gs>
              <a:gs pos="100000">
                <a:srgbClr val="FFE5E5"/>
              </a:gs>
            </a:gsLst>
          </a:gradFill>
          <a:ln>
            <a:solidFill>
              <a:srgbClr val="BE4B48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aseline="0" dirty="0" smtClean="0">
                <a:cs typeface="Calibri"/>
              </a:rPr>
              <a:t>Visualization</a:t>
            </a:r>
            <a:endParaRPr lang="en-US" sz="1800" baseline="0" dirty="0">
              <a:cs typeface="Calibri"/>
            </a:endParaRPr>
          </a:p>
        </p:txBody>
      </p:sp>
      <p:cxnSp>
        <p:nvCxnSpPr>
          <p:cNvPr id="28" name="Straight Arrow Connector 27"/>
          <p:cNvCxnSpPr>
            <a:stCxn id="24" idx="3"/>
            <a:endCxn id="27" idx="0"/>
          </p:cNvCxnSpPr>
          <p:nvPr/>
        </p:nvCxnSpPr>
        <p:spPr bwMode="auto">
          <a:xfrm>
            <a:off x="7339013" y="4851400"/>
            <a:ext cx="23812" cy="546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Diskless Visualization</a:t>
            </a:r>
            <a:endParaRPr lang="en-US" dirty="0"/>
          </a:p>
        </p:txBody>
      </p:sp>
      <p:grpSp>
        <p:nvGrpSpPr>
          <p:cNvPr id="33" name="Group 4"/>
          <p:cNvGrpSpPr>
            <a:grpSpLocks/>
          </p:cNvGrpSpPr>
          <p:nvPr/>
        </p:nvGrpSpPr>
        <p:grpSpPr bwMode="auto">
          <a:xfrm>
            <a:off x="1219200" y="1600200"/>
            <a:ext cx="1931613" cy="2819400"/>
            <a:chOff x="533400" y="762000"/>
            <a:chExt cx="1931900" cy="2819400"/>
          </a:xfrm>
        </p:grpSpPr>
        <p:sp>
          <p:nvSpPr>
            <p:cNvPr id="34" name="TextBox 12"/>
            <p:cNvSpPr txBox="1">
              <a:spLocks noChangeArrowheads="1"/>
            </p:cNvSpPr>
            <p:nvPr/>
          </p:nvSpPr>
          <p:spPr bwMode="auto">
            <a:xfrm>
              <a:off x="1334294" y="1383268"/>
              <a:ext cx="113100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 baseline="-250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 baseline="-250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2400" b="1" baseline="-250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2400" b="1" baseline="-250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2400" b="1" baseline="-250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-250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-250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-250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-250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r>
                <a:rPr lang="en-US" sz="1600" baseline="0" dirty="0">
                  <a:solidFill>
                    <a:schemeClr val="accent5"/>
                  </a:solidFill>
                  <a:latin typeface="+mn-lt"/>
                  <a:cs typeface="Calibri" charset="0"/>
                </a:rPr>
                <a:t>Full</a:t>
              </a:r>
              <a:r>
                <a:rPr lang="en-US" sz="1600" baseline="0" dirty="0">
                  <a:latin typeface="+mn-lt"/>
                  <a:cs typeface="Calibri" charset="0"/>
                </a:rPr>
                <a:t> </a:t>
              </a:r>
              <a:r>
                <a:rPr lang="en-US" sz="1600" baseline="0" dirty="0">
                  <a:solidFill>
                    <a:schemeClr val="accent5"/>
                  </a:solidFill>
                  <a:latin typeface="+mn-lt"/>
                  <a:cs typeface="Calibri" charset="0"/>
                </a:rPr>
                <a:t>Mesh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533400" y="762000"/>
              <a:ext cx="1600438" cy="533400"/>
            </a:xfrm>
            <a:prstGeom prst="roundRect">
              <a:avLst/>
            </a:prstGeom>
            <a:gradFill>
              <a:gsLst>
                <a:gs pos="0">
                  <a:srgbClr val="A3C4FF"/>
                </a:gs>
                <a:gs pos="35000">
                  <a:srgbClr val="BFD5FF"/>
                </a:gs>
                <a:gs pos="100000">
                  <a:srgbClr val="E5EEFF"/>
                </a:gs>
              </a:gsLst>
            </a:gradFill>
            <a:ln>
              <a:solidFill>
                <a:srgbClr val="4A7EBB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57200" eaLnBrk="1" hangingPunct="1">
                <a:defRPr/>
              </a:pPr>
              <a:r>
                <a:rPr lang="en-US" sz="1800" baseline="0" dirty="0">
                  <a:cs typeface="Calibri"/>
                </a:rPr>
                <a:t>Simulation</a:t>
              </a:r>
            </a:p>
          </p:txBody>
        </p:sp>
        <p:sp>
          <p:nvSpPr>
            <p:cNvPr id="36" name="Can 35"/>
            <p:cNvSpPr/>
            <p:nvPr/>
          </p:nvSpPr>
          <p:spPr>
            <a:xfrm>
              <a:off x="800140" y="1752600"/>
              <a:ext cx="1066958" cy="838200"/>
            </a:xfrm>
            <a:prstGeom prst="can">
              <a:avLst/>
            </a:prstGeom>
            <a:gradFill>
              <a:gsLst>
                <a:gs pos="0">
                  <a:srgbClr val="DAFDA7"/>
                </a:gs>
                <a:gs pos="35000">
                  <a:srgbClr val="E4FDC2"/>
                </a:gs>
                <a:gs pos="100000">
                  <a:srgbClr val="F5FFE6"/>
                </a:gs>
              </a:gsLst>
            </a:gradFill>
            <a:ln>
              <a:solidFill>
                <a:srgbClr val="98B954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baseline="0" dirty="0">
                  <a:cs typeface="Calibri"/>
                </a:rPr>
                <a:t>Disk</a:t>
              </a:r>
            </a:p>
            <a:p>
              <a:pPr algn="ctr">
                <a:defRPr/>
              </a:pPr>
              <a:r>
                <a:rPr lang="en-US" sz="1800" baseline="0" dirty="0">
                  <a:cs typeface="Calibri"/>
                </a:rPr>
                <a:t>Storage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533400" y="3048000"/>
              <a:ext cx="1600438" cy="533400"/>
            </a:xfrm>
            <a:prstGeom prst="roundRect">
              <a:avLst/>
            </a:prstGeom>
            <a:gradFill>
              <a:gsLst>
                <a:gs pos="0">
                  <a:srgbClr val="FFA2A1"/>
                </a:gs>
                <a:gs pos="35000">
                  <a:srgbClr val="FFBEBD"/>
                </a:gs>
                <a:gs pos="100000">
                  <a:srgbClr val="FFE5E5"/>
                </a:gs>
              </a:gsLst>
            </a:gradFill>
            <a:ln>
              <a:solidFill>
                <a:srgbClr val="BE4B48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baseline="0" dirty="0" smtClean="0">
                  <a:cs typeface="Calibri"/>
                </a:rPr>
                <a:t>Visualization</a:t>
              </a:r>
              <a:endParaRPr lang="en-US" sz="1800" baseline="0" dirty="0">
                <a:cs typeface="Calibri"/>
              </a:endParaRPr>
            </a:p>
          </p:txBody>
        </p:sp>
        <p:cxnSp>
          <p:nvCxnSpPr>
            <p:cNvPr id="38" name="Straight Arrow Connector 37"/>
            <p:cNvCxnSpPr>
              <a:stCxn id="35" idx="2"/>
              <a:endCxn id="36" idx="1"/>
            </p:cNvCxnSpPr>
            <p:nvPr/>
          </p:nvCxnSpPr>
          <p:spPr>
            <a:xfrm rot="5400000">
              <a:off x="1104226" y="1524794"/>
              <a:ext cx="457200" cy="1587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6" idx="3"/>
              <a:endCxn id="37" idx="0"/>
            </p:cNvCxnSpPr>
            <p:nvPr/>
          </p:nvCxnSpPr>
          <p:spPr>
            <a:xfrm rot="5400000">
              <a:off x="1104226" y="2820194"/>
              <a:ext cx="457200" cy="1587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 bwMode="auto">
          <a:xfrm>
            <a:off x="3352800" y="1143000"/>
            <a:ext cx="5410200" cy="5486400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01997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7" name="Group 4"/>
          <p:cNvGrpSpPr>
            <a:grpSpLocks/>
          </p:cNvGrpSpPr>
          <p:nvPr/>
        </p:nvGrpSpPr>
        <p:grpSpPr bwMode="auto">
          <a:xfrm>
            <a:off x="3886200" y="1600200"/>
            <a:ext cx="1714500" cy="1600200"/>
            <a:chOff x="533400" y="762000"/>
            <a:chExt cx="1642997" cy="1961322"/>
          </a:xfrm>
        </p:grpSpPr>
        <p:sp>
          <p:nvSpPr>
            <p:cNvPr id="14" name="Rounded Rectangle 13"/>
            <p:cNvSpPr/>
            <p:nvPr/>
          </p:nvSpPr>
          <p:spPr>
            <a:xfrm>
              <a:off x="533400" y="762000"/>
              <a:ext cx="1642997" cy="1961322"/>
            </a:xfrm>
            <a:prstGeom prst="roundRect">
              <a:avLst/>
            </a:prstGeom>
            <a:gradFill>
              <a:gsLst>
                <a:gs pos="0">
                  <a:srgbClr val="A3C4FF"/>
                </a:gs>
                <a:gs pos="35000">
                  <a:srgbClr val="BFD5FF"/>
                </a:gs>
                <a:gs pos="100000">
                  <a:srgbClr val="E5EEFF"/>
                </a:gs>
              </a:gsLst>
            </a:gradFill>
            <a:ln>
              <a:solidFill>
                <a:srgbClr val="4A7EBB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57200" eaLnBrk="1" hangingPunct="1">
                <a:defRPr/>
              </a:pPr>
              <a:endParaRPr lang="en-US" sz="1800" baseline="0" dirty="0" smtClean="0">
                <a:cs typeface="Calibri"/>
              </a:endParaRPr>
            </a:p>
            <a:p>
              <a:pPr algn="ctr" defTabSz="457200" eaLnBrk="1" hangingPunct="1">
                <a:defRPr/>
              </a:pPr>
              <a:r>
                <a:rPr lang="en-US" sz="1800" baseline="0" dirty="0" smtClean="0">
                  <a:cs typeface="Calibri"/>
                </a:rPr>
                <a:t>Simulation</a:t>
              </a:r>
              <a:endParaRPr lang="en-US" sz="1800" baseline="0" dirty="0"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dirty="0"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baseline="0" dirty="0"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dirty="0"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baseline="0" dirty="0"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dirty="0"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baseline="0" dirty="0">
                <a:cs typeface="Calibri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94252" y="1882755"/>
              <a:ext cx="1521294" cy="717985"/>
            </a:xfrm>
            <a:prstGeom prst="roundRect">
              <a:avLst/>
            </a:prstGeom>
            <a:gradFill>
              <a:gsLst>
                <a:gs pos="0">
                  <a:srgbClr val="FFA2A1"/>
                </a:gs>
                <a:gs pos="35000">
                  <a:srgbClr val="FFBEBD"/>
                </a:gs>
                <a:gs pos="100000">
                  <a:srgbClr val="FFE5E5"/>
                </a:gs>
              </a:gsLst>
            </a:gradFill>
            <a:ln>
              <a:solidFill>
                <a:srgbClr val="BE4B48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baseline="0" dirty="0" smtClean="0">
                  <a:cs typeface="Calibri"/>
                </a:rPr>
                <a:t>Visualization</a:t>
              </a:r>
              <a:endParaRPr lang="en-US" sz="1800" baseline="0" dirty="0">
                <a:cs typeface="Calibri"/>
              </a:endParaRPr>
            </a:p>
          </p:txBody>
        </p:sp>
      </p:grpSp>
      <p:sp>
        <p:nvSpPr>
          <p:cNvPr id="15" name="Can 14"/>
          <p:cNvSpPr/>
          <p:nvPr/>
        </p:nvSpPr>
        <p:spPr bwMode="auto">
          <a:xfrm>
            <a:off x="4191002" y="3810000"/>
            <a:ext cx="1114425" cy="1041400"/>
          </a:xfrm>
          <a:prstGeom prst="can">
            <a:avLst/>
          </a:prstGeom>
          <a:gradFill>
            <a:gsLst>
              <a:gs pos="0">
                <a:srgbClr val="DAFDA7"/>
              </a:gs>
              <a:gs pos="35000">
                <a:srgbClr val="E4FDC2"/>
              </a:gs>
              <a:gs pos="100000">
                <a:srgbClr val="F5FFE6"/>
              </a:gs>
            </a:gsLst>
          </a:gradFill>
          <a:ln>
            <a:solidFill>
              <a:srgbClr val="98B954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aseline="0" dirty="0">
                <a:cs typeface="Calibri"/>
              </a:rPr>
              <a:t>Disk</a:t>
            </a:r>
          </a:p>
          <a:p>
            <a:pPr algn="ctr">
              <a:defRPr/>
            </a:pPr>
            <a:r>
              <a:rPr lang="en-US" sz="1800" baseline="0" dirty="0">
                <a:cs typeface="Calibri"/>
              </a:rPr>
              <a:t>Storage</a:t>
            </a:r>
          </a:p>
        </p:txBody>
      </p:sp>
      <p:cxnSp>
        <p:nvCxnSpPr>
          <p:cNvPr id="18" name="Straight Arrow Connector 17"/>
          <p:cNvCxnSpPr>
            <a:stCxn id="14" idx="2"/>
            <a:endCxn id="15" idx="1"/>
          </p:cNvCxnSpPr>
          <p:nvPr/>
        </p:nvCxnSpPr>
        <p:spPr bwMode="auto">
          <a:xfrm>
            <a:off x="4743450" y="3200400"/>
            <a:ext cx="4763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4800602" y="3276600"/>
            <a:ext cx="8917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600" baseline="0" dirty="0" smtClean="0">
                <a:latin typeface="+mn-lt"/>
                <a:cs typeface="Calibri" charset="0"/>
              </a:rPr>
              <a:t>Images</a:t>
            </a:r>
            <a:endParaRPr lang="en-US" sz="1600" baseline="0" dirty="0">
              <a:latin typeface="+mn-lt"/>
              <a:cs typeface="Calibri" charset="0"/>
            </a:endParaRPr>
          </a:p>
        </p:txBody>
      </p: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6477000" y="1600200"/>
            <a:ext cx="1714500" cy="1600200"/>
            <a:chOff x="533400" y="762000"/>
            <a:chExt cx="1642997" cy="1961322"/>
          </a:xfrm>
        </p:grpSpPr>
        <p:sp>
          <p:nvSpPr>
            <p:cNvPr id="22" name="Rounded Rectangle 21"/>
            <p:cNvSpPr/>
            <p:nvPr/>
          </p:nvSpPr>
          <p:spPr>
            <a:xfrm>
              <a:off x="533400" y="762000"/>
              <a:ext cx="1642997" cy="1961322"/>
            </a:xfrm>
            <a:prstGeom prst="roundRect">
              <a:avLst/>
            </a:prstGeom>
            <a:gradFill>
              <a:gsLst>
                <a:gs pos="0">
                  <a:srgbClr val="A3C4FF"/>
                </a:gs>
                <a:gs pos="35000">
                  <a:srgbClr val="BFD5FF"/>
                </a:gs>
                <a:gs pos="100000">
                  <a:srgbClr val="E5EEFF"/>
                </a:gs>
              </a:gsLst>
            </a:gradFill>
            <a:ln>
              <a:solidFill>
                <a:srgbClr val="4A7EBB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57200" eaLnBrk="1" hangingPunct="1">
                <a:defRPr/>
              </a:pPr>
              <a:endParaRPr lang="en-US" sz="1800" baseline="0" dirty="0" smtClean="0">
                <a:cs typeface="Calibri"/>
              </a:endParaRPr>
            </a:p>
            <a:p>
              <a:pPr algn="ctr" defTabSz="457200" eaLnBrk="1" hangingPunct="1">
                <a:defRPr/>
              </a:pPr>
              <a:r>
                <a:rPr lang="en-US" sz="1800" baseline="0" dirty="0" smtClean="0">
                  <a:cs typeface="Calibri"/>
                </a:rPr>
                <a:t>Simulation</a:t>
              </a:r>
              <a:endParaRPr lang="en-US" sz="1800" baseline="0" dirty="0"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dirty="0"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baseline="0" dirty="0"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dirty="0"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baseline="0" dirty="0"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dirty="0">
                <a:cs typeface="Calibri"/>
              </a:endParaRPr>
            </a:p>
            <a:p>
              <a:pPr algn="ctr" defTabSz="457200" eaLnBrk="1" hangingPunct="1">
                <a:defRPr/>
              </a:pPr>
              <a:endParaRPr lang="en-US" sz="1800" baseline="0" dirty="0">
                <a:cs typeface="Calibri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594252" y="1882755"/>
              <a:ext cx="1521294" cy="717985"/>
            </a:xfrm>
            <a:prstGeom prst="roundRect">
              <a:avLst/>
            </a:prstGeom>
            <a:gradFill>
              <a:gsLst>
                <a:gs pos="0">
                  <a:srgbClr val="FFA2A1"/>
                </a:gs>
                <a:gs pos="35000">
                  <a:srgbClr val="FFBEBD"/>
                </a:gs>
                <a:gs pos="100000">
                  <a:srgbClr val="FFE5E5"/>
                </a:gs>
              </a:gsLst>
            </a:gradFill>
            <a:ln>
              <a:solidFill>
                <a:srgbClr val="BE4B48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baseline="0" dirty="0" smtClean="0">
                  <a:cs typeface="Calibri"/>
                </a:rPr>
                <a:t>Features &amp; Statistics</a:t>
              </a:r>
              <a:endParaRPr lang="en-US" sz="1800" baseline="0" dirty="0">
                <a:cs typeface="Calibri"/>
              </a:endParaRPr>
            </a:p>
          </p:txBody>
        </p:sp>
      </p:grpSp>
      <p:sp>
        <p:nvSpPr>
          <p:cNvPr id="24" name="Can 23"/>
          <p:cNvSpPr/>
          <p:nvPr/>
        </p:nvSpPr>
        <p:spPr bwMode="auto">
          <a:xfrm>
            <a:off x="6781802" y="3810000"/>
            <a:ext cx="1114425" cy="1041400"/>
          </a:xfrm>
          <a:prstGeom prst="can">
            <a:avLst/>
          </a:prstGeom>
          <a:gradFill>
            <a:gsLst>
              <a:gs pos="0">
                <a:srgbClr val="DAFDA7"/>
              </a:gs>
              <a:gs pos="35000">
                <a:srgbClr val="E4FDC2"/>
              </a:gs>
              <a:gs pos="100000">
                <a:srgbClr val="F5FFE6"/>
              </a:gs>
            </a:gsLst>
          </a:gradFill>
          <a:ln>
            <a:solidFill>
              <a:srgbClr val="98B954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aseline="0" dirty="0">
                <a:cs typeface="Calibri"/>
              </a:rPr>
              <a:t>Disk</a:t>
            </a:r>
          </a:p>
          <a:p>
            <a:pPr algn="ctr">
              <a:defRPr/>
            </a:pPr>
            <a:r>
              <a:rPr lang="en-US" sz="1800" baseline="0" dirty="0">
                <a:cs typeface="Calibri"/>
              </a:rPr>
              <a:t>Storage</a:t>
            </a:r>
          </a:p>
        </p:txBody>
      </p:sp>
      <p:cxnSp>
        <p:nvCxnSpPr>
          <p:cNvPr id="25" name="Straight Arrow Connector 24"/>
          <p:cNvCxnSpPr>
            <a:stCxn id="22" idx="2"/>
            <a:endCxn id="24" idx="1"/>
          </p:cNvCxnSpPr>
          <p:nvPr/>
        </p:nvCxnSpPr>
        <p:spPr bwMode="auto">
          <a:xfrm>
            <a:off x="7334250" y="3200400"/>
            <a:ext cx="4763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7391400" y="3276600"/>
            <a:ext cx="13644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600" baseline="0" dirty="0" smtClean="0">
                <a:latin typeface="+mn-lt"/>
                <a:cs typeface="Calibri" charset="0"/>
              </a:rPr>
              <a:t>Salient Data</a:t>
            </a:r>
            <a:endParaRPr lang="en-US" sz="1600" baseline="0" dirty="0">
              <a:latin typeface="+mn-lt"/>
              <a:cs typeface="Calibri" charset="0"/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6527800" y="5397504"/>
            <a:ext cx="1670050" cy="663575"/>
          </a:xfrm>
          <a:prstGeom prst="roundRect">
            <a:avLst/>
          </a:prstGeom>
          <a:gradFill>
            <a:gsLst>
              <a:gs pos="0">
                <a:srgbClr val="FFA2A1"/>
              </a:gs>
              <a:gs pos="35000">
                <a:srgbClr val="FFBEBD"/>
              </a:gs>
              <a:gs pos="100000">
                <a:srgbClr val="FFE5E5"/>
              </a:gs>
            </a:gsLst>
          </a:gradFill>
          <a:ln>
            <a:solidFill>
              <a:srgbClr val="BE4B48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aseline="0" dirty="0" smtClean="0">
                <a:cs typeface="Calibri"/>
              </a:rPr>
              <a:t>Visualization</a:t>
            </a:r>
            <a:endParaRPr lang="en-US" sz="1800" baseline="0" dirty="0">
              <a:cs typeface="Calibri"/>
            </a:endParaRPr>
          </a:p>
        </p:txBody>
      </p:sp>
      <p:cxnSp>
        <p:nvCxnSpPr>
          <p:cNvPr id="28" name="Straight Arrow Connector 27"/>
          <p:cNvCxnSpPr>
            <a:stCxn id="24" idx="3"/>
            <a:endCxn id="27" idx="0"/>
          </p:cNvCxnSpPr>
          <p:nvPr/>
        </p:nvCxnSpPr>
        <p:spPr bwMode="auto">
          <a:xfrm>
            <a:off x="7339013" y="4851400"/>
            <a:ext cx="23812" cy="546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Diskless Visualization</a:t>
            </a:r>
            <a:endParaRPr lang="en-US" dirty="0"/>
          </a:p>
        </p:txBody>
      </p:sp>
      <p:grpSp>
        <p:nvGrpSpPr>
          <p:cNvPr id="33" name="Group 4"/>
          <p:cNvGrpSpPr>
            <a:grpSpLocks/>
          </p:cNvGrpSpPr>
          <p:nvPr/>
        </p:nvGrpSpPr>
        <p:grpSpPr bwMode="auto">
          <a:xfrm>
            <a:off x="1219200" y="1600200"/>
            <a:ext cx="1931613" cy="2819400"/>
            <a:chOff x="533400" y="762000"/>
            <a:chExt cx="1931900" cy="2819400"/>
          </a:xfrm>
        </p:grpSpPr>
        <p:sp>
          <p:nvSpPr>
            <p:cNvPr id="34" name="TextBox 12"/>
            <p:cNvSpPr txBox="1">
              <a:spLocks noChangeArrowheads="1"/>
            </p:cNvSpPr>
            <p:nvPr/>
          </p:nvSpPr>
          <p:spPr bwMode="auto">
            <a:xfrm>
              <a:off x="1334294" y="1383268"/>
              <a:ext cx="113100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 baseline="-250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 baseline="-250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2400" b="1" baseline="-250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2400" b="1" baseline="-250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2400" b="1" baseline="-250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-250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-250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-250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-250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r>
                <a:rPr lang="en-US" sz="1600" baseline="0" dirty="0">
                  <a:solidFill>
                    <a:schemeClr val="accent5"/>
                  </a:solidFill>
                  <a:latin typeface="+mn-lt"/>
                  <a:cs typeface="Calibri" charset="0"/>
                </a:rPr>
                <a:t>Full</a:t>
              </a:r>
              <a:r>
                <a:rPr lang="en-US" sz="1600" baseline="0" dirty="0">
                  <a:latin typeface="+mn-lt"/>
                  <a:cs typeface="Calibri" charset="0"/>
                </a:rPr>
                <a:t> </a:t>
              </a:r>
              <a:r>
                <a:rPr lang="en-US" sz="1600" baseline="0" dirty="0">
                  <a:solidFill>
                    <a:schemeClr val="accent5"/>
                  </a:solidFill>
                  <a:latin typeface="+mn-lt"/>
                  <a:cs typeface="Calibri" charset="0"/>
                </a:rPr>
                <a:t>Mesh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533400" y="762000"/>
              <a:ext cx="1600438" cy="533400"/>
            </a:xfrm>
            <a:prstGeom prst="roundRect">
              <a:avLst/>
            </a:prstGeom>
            <a:gradFill>
              <a:gsLst>
                <a:gs pos="0">
                  <a:srgbClr val="A3C4FF"/>
                </a:gs>
                <a:gs pos="35000">
                  <a:srgbClr val="BFD5FF"/>
                </a:gs>
                <a:gs pos="100000">
                  <a:srgbClr val="E5EEFF"/>
                </a:gs>
              </a:gsLst>
            </a:gradFill>
            <a:ln>
              <a:solidFill>
                <a:srgbClr val="4A7EBB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57200" eaLnBrk="1" hangingPunct="1">
                <a:defRPr/>
              </a:pPr>
              <a:r>
                <a:rPr lang="en-US" sz="1800" baseline="0" dirty="0">
                  <a:cs typeface="Calibri"/>
                </a:rPr>
                <a:t>Simulation</a:t>
              </a:r>
            </a:p>
          </p:txBody>
        </p:sp>
        <p:sp>
          <p:nvSpPr>
            <p:cNvPr id="36" name="Can 35"/>
            <p:cNvSpPr/>
            <p:nvPr/>
          </p:nvSpPr>
          <p:spPr>
            <a:xfrm>
              <a:off x="800140" y="1752600"/>
              <a:ext cx="1066958" cy="838200"/>
            </a:xfrm>
            <a:prstGeom prst="can">
              <a:avLst/>
            </a:prstGeom>
            <a:gradFill>
              <a:gsLst>
                <a:gs pos="0">
                  <a:srgbClr val="DAFDA7"/>
                </a:gs>
                <a:gs pos="35000">
                  <a:srgbClr val="E4FDC2"/>
                </a:gs>
                <a:gs pos="100000">
                  <a:srgbClr val="F5FFE6"/>
                </a:gs>
              </a:gsLst>
            </a:gradFill>
            <a:ln>
              <a:solidFill>
                <a:srgbClr val="98B954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baseline="0" dirty="0">
                  <a:cs typeface="Calibri"/>
                </a:rPr>
                <a:t>Disk</a:t>
              </a:r>
            </a:p>
            <a:p>
              <a:pPr algn="ctr">
                <a:defRPr/>
              </a:pPr>
              <a:r>
                <a:rPr lang="en-US" sz="1800" baseline="0" dirty="0">
                  <a:cs typeface="Calibri"/>
                </a:rPr>
                <a:t>Storage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533400" y="3048000"/>
              <a:ext cx="1600438" cy="533400"/>
            </a:xfrm>
            <a:prstGeom prst="roundRect">
              <a:avLst/>
            </a:prstGeom>
            <a:gradFill>
              <a:gsLst>
                <a:gs pos="0">
                  <a:srgbClr val="FFA2A1"/>
                </a:gs>
                <a:gs pos="35000">
                  <a:srgbClr val="FFBEBD"/>
                </a:gs>
                <a:gs pos="100000">
                  <a:srgbClr val="FFE5E5"/>
                </a:gs>
              </a:gsLst>
            </a:gradFill>
            <a:ln>
              <a:solidFill>
                <a:srgbClr val="BE4B48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baseline="0" dirty="0" smtClean="0">
                  <a:cs typeface="Calibri"/>
                </a:rPr>
                <a:t>Visualization</a:t>
              </a:r>
              <a:endParaRPr lang="en-US" sz="1800" baseline="0" dirty="0">
                <a:cs typeface="Calibri"/>
              </a:endParaRPr>
            </a:p>
          </p:txBody>
        </p:sp>
        <p:cxnSp>
          <p:nvCxnSpPr>
            <p:cNvPr id="38" name="Straight Arrow Connector 37"/>
            <p:cNvCxnSpPr>
              <a:stCxn id="35" idx="2"/>
              <a:endCxn id="36" idx="1"/>
            </p:cNvCxnSpPr>
            <p:nvPr/>
          </p:nvCxnSpPr>
          <p:spPr>
            <a:xfrm rot="5400000">
              <a:off x="1104226" y="1524794"/>
              <a:ext cx="457200" cy="1587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6" idx="3"/>
              <a:endCxn id="37" idx="0"/>
            </p:cNvCxnSpPr>
            <p:nvPr/>
          </p:nvCxnSpPr>
          <p:spPr>
            <a:xfrm rot="5400000">
              <a:off x="1104226" y="2820194"/>
              <a:ext cx="457200" cy="1587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242089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plash_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5998" y="3000379"/>
            <a:ext cx="6858002" cy="3857625"/>
          </a:xfrm>
          <a:prstGeom prst="rect">
            <a:avLst/>
          </a:prstGeom>
        </p:spPr>
      </p:pic>
      <p:sp>
        <p:nvSpPr>
          <p:cNvPr id="24579" name="TextBox 8"/>
          <p:cNvSpPr txBox="1">
            <a:spLocks noChangeArrowheads="1"/>
          </p:cNvSpPr>
          <p:nvPr/>
        </p:nvSpPr>
        <p:spPr bwMode="auto">
          <a:xfrm>
            <a:off x="6492615" y="914400"/>
            <a:ext cx="26511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0" baseline="0" dirty="0" smtClean="0">
                <a:latin typeface="+mn-lt"/>
              </a:rPr>
              <a:t>1 mesh per 100 steps</a:t>
            </a:r>
          </a:p>
          <a:p>
            <a:r>
              <a:rPr lang="en-US" sz="2000" b="0" baseline="0" dirty="0" smtClean="0">
                <a:latin typeface="+mn-lt"/>
              </a:rPr>
              <a:t> ~1% write time</a:t>
            </a:r>
            <a:endParaRPr lang="en-US" sz="2000" b="0" baseline="0" dirty="0">
              <a:latin typeface="+mn-lt"/>
            </a:endParaRPr>
          </a:p>
        </p:txBody>
      </p:sp>
      <p:sp>
        <p:nvSpPr>
          <p:cNvPr id="24581" name="TextBox 10"/>
          <p:cNvSpPr txBox="1">
            <a:spLocks noChangeArrowheads="1"/>
          </p:cNvSpPr>
          <p:nvPr/>
        </p:nvSpPr>
        <p:spPr bwMode="auto">
          <a:xfrm>
            <a:off x="0" y="5486400"/>
            <a:ext cx="2286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0" baseline="0" dirty="0" smtClean="0">
                <a:solidFill>
                  <a:srgbClr val="FFFFFF"/>
                </a:solidFill>
                <a:latin typeface="+mn-lt"/>
              </a:rPr>
              <a:t>1 image per 1 step</a:t>
            </a:r>
          </a:p>
          <a:p>
            <a:r>
              <a:rPr lang="en-US" sz="2000" b="0" baseline="0" dirty="0" smtClean="0">
                <a:solidFill>
                  <a:srgbClr val="FFFFFF"/>
                </a:solidFill>
                <a:latin typeface="+mn-lt"/>
              </a:rPr>
              <a:t>~0.1% write time</a:t>
            </a:r>
          </a:p>
        </p:txBody>
      </p:sp>
      <p:pic>
        <p:nvPicPr>
          <p:cNvPr id="5" name="SuperLowFi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t="6202"/>
          <a:stretch/>
        </p:blipFill>
        <p:spPr>
          <a:xfrm>
            <a:off x="2" y="0"/>
            <a:ext cx="6553201" cy="345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945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2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6572250" y="897523"/>
            <a:ext cx="2286000" cy="18288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</a:gradFill>
          <a:ln>
            <a:solidFill>
              <a:srgbClr val="4A7EBB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defTabSz="457200" eaLnBrk="1" hangingPunct="1"/>
            <a:r>
              <a:rPr lang="en-US" dirty="0" smtClean="0">
                <a:latin typeface="Times New Roman"/>
                <a:cs typeface="Times New Roman"/>
              </a:rPr>
              <a:t>Simulation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6762750" y="1811923"/>
            <a:ext cx="1981200" cy="838200"/>
          </a:xfrm>
          <a:prstGeom prst="roundRect">
            <a:avLst/>
          </a:prstGeom>
          <a:gradFill>
            <a:gsLst>
              <a:gs pos="0">
                <a:srgbClr val="FFA2A1"/>
              </a:gs>
              <a:gs pos="35000">
                <a:srgbClr val="FFBEBD"/>
              </a:gs>
              <a:gs pos="100000">
                <a:srgbClr val="FFE5E5"/>
              </a:gs>
            </a:gsLst>
          </a:gradFill>
          <a:ln>
            <a:solidFill>
              <a:srgbClr val="BE4B48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tIns="0" bIns="0" rtlCol="0" anchor="t" anchorCtr="0"/>
          <a:lstStyle/>
          <a:p>
            <a:pPr algn="ctr" defTabSz="457200"/>
            <a:r>
              <a:rPr lang="en-US" dirty="0">
                <a:solidFill>
                  <a:schemeClr val="dk1"/>
                </a:solidFill>
                <a:latin typeface="Times New Roman"/>
                <a:cs typeface="Times New Roman"/>
              </a:rPr>
              <a:t>ParaView</a:t>
            </a:r>
            <a:r>
              <a:rPr lang="en-US" dirty="0" smtClean="0">
                <a:solidFill>
                  <a:schemeClr val="dk1"/>
                </a:solidFill>
                <a:latin typeface="Times New Roman"/>
                <a:cs typeface="Times New Roman"/>
              </a:rPr>
              <a:t> Coprocessing</a:t>
            </a:r>
            <a:endParaRPr lang="en-US" dirty="0">
              <a:solidFill>
                <a:schemeClr val="dk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786233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6572250" y="897523"/>
            <a:ext cx="2286000" cy="18288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</a:gradFill>
          <a:ln>
            <a:solidFill>
              <a:srgbClr val="4A7EBB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defTabSz="457200" eaLnBrk="1" hangingPunct="1"/>
            <a:r>
              <a:rPr lang="en-US" dirty="0" smtClean="0">
                <a:latin typeface="Times New Roman"/>
                <a:cs typeface="Times New Roman"/>
              </a:rPr>
              <a:t>Simulation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6762750" y="1811923"/>
            <a:ext cx="1981200" cy="838200"/>
          </a:xfrm>
          <a:prstGeom prst="roundRect">
            <a:avLst/>
          </a:prstGeom>
          <a:gradFill>
            <a:gsLst>
              <a:gs pos="0">
                <a:srgbClr val="FFA2A1"/>
              </a:gs>
              <a:gs pos="35000">
                <a:srgbClr val="FFBEBD"/>
              </a:gs>
              <a:gs pos="100000">
                <a:srgbClr val="FFE5E5"/>
              </a:gs>
            </a:gsLst>
          </a:gradFill>
          <a:ln>
            <a:solidFill>
              <a:srgbClr val="BE4B48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tIns="0" bIns="0" rtlCol="0" anchor="t" anchorCtr="0"/>
          <a:lstStyle/>
          <a:p>
            <a:pPr algn="ctr" defTabSz="457200"/>
            <a:r>
              <a:rPr lang="en-US" dirty="0">
                <a:solidFill>
                  <a:schemeClr val="dk1"/>
                </a:solidFill>
                <a:latin typeface="Times New Roman"/>
                <a:cs typeface="Times New Roman"/>
              </a:rPr>
              <a:t>ParaView</a:t>
            </a:r>
            <a:r>
              <a:rPr lang="en-US" dirty="0" smtClean="0">
                <a:solidFill>
                  <a:schemeClr val="dk1"/>
                </a:solidFill>
                <a:latin typeface="Times New Roman"/>
                <a:cs typeface="Times New Roman"/>
              </a:rPr>
              <a:t> Coprocessing</a:t>
            </a:r>
            <a:endParaRPr lang="en-US" dirty="0">
              <a:solidFill>
                <a:schemeClr val="dk1"/>
              </a:solidFill>
              <a:latin typeface="Times New Roman"/>
              <a:cs typeface="Times New Roman"/>
            </a:endParaRPr>
          </a:p>
        </p:txBody>
      </p:sp>
      <p:pic>
        <p:nvPicPr>
          <p:cNvPr id="23559" name="Picture 12" descr="Picture 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0" y="4593223"/>
            <a:ext cx="1828800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TextBox 15"/>
          <p:cNvSpPr txBox="1">
            <a:spLocks noChangeArrowheads="1"/>
          </p:cNvSpPr>
          <p:nvPr/>
        </p:nvSpPr>
        <p:spPr bwMode="auto">
          <a:xfrm>
            <a:off x="7105652" y="5621923"/>
            <a:ext cx="16146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baseline="0" dirty="0">
                <a:solidFill>
                  <a:srgbClr val="FFFFFF"/>
                </a:solidFill>
              </a:rPr>
              <a:t>Rendered Images</a:t>
            </a:r>
          </a:p>
        </p:txBody>
      </p:sp>
      <p:cxnSp>
        <p:nvCxnSpPr>
          <p:cNvPr id="23571" name="Straight Arrow Connector 34"/>
          <p:cNvCxnSpPr>
            <a:cxnSpLocks noChangeShapeType="1"/>
          </p:cNvCxnSpPr>
          <p:nvPr/>
        </p:nvCxnSpPr>
        <p:spPr bwMode="auto">
          <a:xfrm rot="5400000">
            <a:off x="6991350" y="3678823"/>
            <a:ext cx="2133600" cy="76200"/>
          </a:xfrm>
          <a:prstGeom prst="straightConnector1">
            <a:avLst/>
          </a:prstGeom>
          <a:noFill/>
          <a:ln w="3175">
            <a:solidFill>
              <a:srgbClr val="FFFFFF"/>
            </a:solidFill>
            <a:round/>
            <a:headEnd/>
            <a:tailEnd type="arrow" w="med" len="med"/>
          </a:ln>
        </p:spPr>
      </p:cxnSp>
      <p:sp>
        <p:nvSpPr>
          <p:cNvPr id="23574" name="TextBox 37"/>
          <p:cNvSpPr txBox="1">
            <a:spLocks noChangeArrowheads="1"/>
          </p:cNvSpPr>
          <p:nvPr/>
        </p:nvSpPr>
        <p:spPr bwMode="auto">
          <a:xfrm>
            <a:off x="8020050" y="2878723"/>
            <a:ext cx="914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0" baseline="0" dirty="0">
                <a:solidFill>
                  <a:srgbClr val="FFFFFF"/>
                </a:solidFill>
              </a:rPr>
              <a:t>Output Processed Data</a:t>
            </a:r>
          </a:p>
        </p:txBody>
      </p:sp>
    </p:spTree>
    <p:extLst>
      <p:ext uri="{BB962C8B-B14F-4D97-AF65-F5344CB8AC3E}">
        <p14:creationId xmlns:p14="http://schemas.microsoft.com/office/powerpoint/2010/main" val="32828908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6572250" y="897523"/>
            <a:ext cx="2286000" cy="18288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</a:gradFill>
          <a:ln>
            <a:solidFill>
              <a:srgbClr val="4A7EBB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defTabSz="457200" eaLnBrk="1" hangingPunct="1"/>
            <a:r>
              <a:rPr lang="en-US" dirty="0" smtClean="0">
                <a:latin typeface="Times New Roman"/>
                <a:cs typeface="Times New Roman"/>
              </a:rPr>
              <a:t>Simulation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6762750" y="1811923"/>
            <a:ext cx="1981200" cy="838200"/>
          </a:xfrm>
          <a:prstGeom prst="roundRect">
            <a:avLst/>
          </a:prstGeom>
          <a:gradFill>
            <a:gsLst>
              <a:gs pos="0">
                <a:srgbClr val="FFA2A1"/>
              </a:gs>
              <a:gs pos="35000">
                <a:srgbClr val="FFBEBD"/>
              </a:gs>
              <a:gs pos="100000">
                <a:srgbClr val="FFE5E5"/>
              </a:gs>
            </a:gsLst>
          </a:gradFill>
          <a:ln>
            <a:solidFill>
              <a:srgbClr val="BE4B48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tIns="0" bIns="0" rtlCol="0" anchor="t" anchorCtr="0"/>
          <a:lstStyle/>
          <a:p>
            <a:pPr algn="ctr" defTabSz="457200"/>
            <a:r>
              <a:rPr lang="en-US" dirty="0">
                <a:solidFill>
                  <a:schemeClr val="dk1"/>
                </a:solidFill>
                <a:latin typeface="Times New Roman"/>
                <a:cs typeface="Times New Roman"/>
              </a:rPr>
              <a:t>ParaView</a:t>
            </a:r>
            <a:r>
              <a:rPr lang="en-US" dirty="0" smtClean="0">
                <a:solidFill>
                  <a:schemeClr val="dk1"/>
                </a:solidFill>
                <a:latin typeface="Times New Roman"/>
                <a:cs typeface="Times New Roman"/>
              </a:rPr>
              <a:t> Coprocessing</a:t>
            </a:r>
            <a:endParaRPr lang="en-US" dirty="0">
              <a:solidFill>
                <a:schemeClr val="dk1"/>
              </a:solidFill>
              <a:latin typeface="Times New Roman"/>
              <a:cs typeface="Times New Roman"/>
            </a:endParaRPr>
          </a:p>
        </p:txBody>
      </p:sp>
      <p:pic>
        <p:nvPicPr>
          <p:cNvPr id="23560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5450" y="3716923"/>
            <a:ext cx="1371600" cy="175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65" name="TextBox 18"/>
          <p:cNvSpPr txBox="1">
            <a:spLocks noChangeArrowheads="1"/>
          </p:cNvSpPr>
          <p:nvPr/>
        </p:nvSpPr>
        <p:spPr bwMode="auto">
          <a:xfrm>
            <a:off x="1918424" y="5406023"/>
            <a:ext cx="9256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baseline="0" dirty="0" smtClean="0">
                <a:solidFill>
                  <a:srgbClr val="FFFFFF"/>
                </a:solidFill>
              </a:rPr>
              <a:t>Statistics</a:t>
            </a:r>
            <a:endParaRPr lang="en-US" sz="1600" b="0" baseline="0" dirty="0">
              <a:solidFill>
                <a:srgbClr val="FFFFFF"/>
              </a:solidFill>
            </a:endParaRPr>
          </a:p>
        </p:txBody>
      </p:sp>
      <p:cxnSp>
        <p:nvCxnSpPr>
          <p:cNvPr id="23568" name="Straight Arrow Connector 28"/>
          <p:cNvCxnSpPr>
            <a:cxnSpLocks noChangeShapeType="1"/>
          </p:cNvCxnSpPr>
          <p:nvPr/>
        </p:nvCxnSpPr>
        <p:spPr bwMode="auto">
          <a:xfrm rot="10800000" flipV="1">
            <a:off x="3067050" y="2650123"/>
            <a:ext cx="4267200" cy="1066800"/>
          </a:xfrm>
          <a:prstGeom prst="straightConnector1">
            <a:avLst/>
          </a:prstGeom>
          <a:noFill/>
          <a:ln w="3175">
            <a:solidFill>
              <a:srgbClr val="FFFFFF"/>
            </a:solidFill>
            <a:round/>
            <a:headEnd/>
            <a:tailEnd type="arrow" w="med" len="med"/>
          </a:ln>
        </p:spPr>
      </p:cxnSp>
      <p:pic>
        <p:nvPicPr>
          <p:cNvPr id="30" name="Picture 29" descr="CTHPolyData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550" y="3563942"/>
            <a:ext cx="1828800" cy="1410285"/>
          </a:xfrm>
          <a:prstGeom prst="rect">
            <a:avLst/>
          </a:prstGeom>
        </p:spPr>
      </p:pic>
      <p:sp>
        <p:nvSpPr>
          <p:cNvPr id="23563" name="TextBox 16"/>
          <p:cNvSpPr txBox="1">
            <a:spLocks noChangeArrowheads="1"/>
          </p:cNvSpPr>
          <p:nvPr/>
        </p:nvSpPr>
        <p:spPr bwMode="auto">
          <a:xfrm>
            <a:off x="5353052" y="4703058"/>
            <a:ext cx="18288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0" baseline="0" dirty="0" smtClean="0">
                <a:solidFill>
                  <a:srgbClr val="FFFFFF"/>
                </a:solidFill>
              </a:rPr>
              <a:t>Polygonal Surfaces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Field Data</a:t>
            </a:r>
          </a:p>
        </p:txBody>
      </p:sp>
      <p:cxnSp>
        <p:nvCxnSpPr>
          <p:cNvPr id="23570" name="Straight Arrow Connector 32"/>
          <p:cNvCxnSpPr>
            <a:cxnSpLocks noChangeShapeType="1"/>
          </p:cNvCxnSpPr>
          <p:nvPr/>
        </p:nvCxnSpPr>
        <p:spPr bwMode="auto">
          <a:xfrm rot="5400000">
            <a:off x="7010400" y="2707273"/>
            <a:ext cx="952500" cy="838200"/>
          </a:xfrm>
          <a:prstGeom prst="straightConnector1">
            <a:avLst/>
          </a:prstGeom>
          <a:noFill/>
          <a:ln w="3175">
            <a:solidFill>
              <a:srgbClr val="FFFFFF"/>
            </a:solidFill>
            <a:round/>
            <a:headEnd/>
            <a:tailEnd type="arrow" w="med" len="med"/>
          </a:ln>
        </p:spPr>
      </p:cxnSp>
      <p:pic>
        <p:nvPicPr>
          <p:cNvPr id="23559" name="Picture 12" descr="Picture 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0" y="4593223"/>
            <a:ext cx="1828800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TextBox 15"/>
          <p:cNvSpPr txBox="1">
            <a:spLocks noChangeArrowheads="1"/>
          </p:cNvSpPr>
          <p:nvPr/>
        </p:nvSpPr>
        <p:spPr bwMode="auto">
          <a:xfrm>
            <a:off x="7105652" y="5621923"/>
            <a:ext cx="16146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baseline="0" dirty="0">
                <a:solidFill>
                  <a:srgbClr val="FFFFFF"/>
                </a:solidFill>
              </a:rPr>
              <a:t>Rendered Images</a:t>
            </a:r>
          </a:p>
        </p:txBody>
      </p:sp>
      <p:cxnSp>
        <p:nvCxnSpPr>
          <p:cNvPr id="23571" name="Straight Arrow Connector 34"/>
          <p:cNvCxnSpPr>
            <a:cxnSpLocks noChangeShapeType="1"/>
          </p:cNvCxnSpPr>
          <p:nvPr/>
        </p:nvCxnSpPr>
        <p:spPr bwMode="auto">
          <a:xfrm rot="5400000">
            <a:off x="6991350" y="3678823"/>
            <a:ext cx="2133600" cy="76200"/>
          </a:xfrm>
          <a:prstGeom prst="straightConnector1">
            <a:avLst/>
          </a:prstGeom>
          <a:noFill/>
          <a:ln w="3175">
            <a:solidFill>
              <a:srgbClr val="FFFFFF"/>
            </a:solidFill>
            <a:round/>
            <a:headEnd/>
            <a:tailEnd type="arrow" w="med" len="med"/>
          </a:ln>
        </p:spPr>
      </p:cxnSp>
      <p:sp>
        <p:nvSpPr>
          <p:cNvPr id="23574" name="TextBox 37"/>
          <p:cNvSpPr txBox="1">
            <a:spLocks noChangeArrowheads="1"/>
          </p:cNvSpPr>
          <p:nvPr/>
        </p:nvSpPr>
        <p:spPr bwMode="auto">
          <a:xfrm>
            <a:off x="8020050" y="2878723"/>
            <a:ext cx="914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0" baseline="0" dirty="0">
                <a:solidFill>
                  <a:srgbClr val="FFFFFF"/>
                </a:solidFill>
              </a:rPr>
              <a:t>Output Processed Data</a:t>
            </a:r>
          </a:p>
        </p:txBody>
      </p:sp>
      <p:sp>
        <p:nvSpPr>
          <p:cNvPr id="23564" name="TextBox 17"/>
          <p:cNvSpPr txBox="1">
            <a:spLocks noChangeArrowheads="1"/>
          </p:cNvSpPr>
          <p:nvPr/>
        </p:nvSpPr>
        <p:spPr bwMode="auto">
          <a:xfrm>
            <a:off x="3907843" y="5583823"/>
            <a:ext cx="11134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baseline="0" dirty="0" smtClean="0">
                <a:solidFill>
                  <a:srgbClr val="FFFFFF"/>
                </a:solidFill>
              </a:rPr>
              <a:t>Line Series</a:t>
            </a:r>
            <a:endParaRPr lang="en-US" sz="1600" b="0" baseline="0" dirty="0">
              <a:solidFill>
                <a:srgbClr val="FFFFFF"/>
              </a:solidFill>
            </a:endParaRPr>
          </a:p>
        </p:txBody>
      </p:sp>
      <p:cxnSp>
        <p:nvCxnSpPr>
          <p:cNvPr id="23569" name="Straight Arrow Connector 30"/>
          <p:cNvCxnSpPr>
            <a:cxnSpLocks noChangeShapeType="1"/>
          </p:cNvCxnSpPr>
          <p:nvPr/>
        </p:nvCxnSpPr>
        <p:spPr bwMode="auto">
          <a:xfrm rot="10800000" flipV="1">
            <a:off x="4933950" y="2650123"/>
            <a:ext cx="2628900" cy="1638300"/>
          </a:xfrm>
          <a:prstGeom prst="straightConnector1">
            <a:avLst/>
          </a:prstGeom>
          <a:noFill/>
          <a:ln w="3175">
            <a:solidFill>
              <a:srgbClr val="FFFFFF"/>
            </a:solidFill>
            <a:round/>
            <a:headEnd/>
            <a:tailEnd type="arrow" w="med" len="med"/>
          </a:ln>
        </p:spPr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2552" y="4212227"/>
            <a:ext cx="1306727" cy="918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352" y="4821823"/>
            <a:ext cx="940398" cy="807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727324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267200" cy="4953000"/>
          </a:xfrm>
        </p:spPr>
        <p:txBody>
          <a:bodyPr/>
          <a:lstStyle/>
          <a:p>
            <a:r>
              <a:rPr lang="en-US" sz="1800" b="1" dirty="0" smtClean="0"/>
              <a:t>Sandia National Laboratories</a:t>
            </a:r>
          </a:p>
          <a:p>
            <a:pPr lvl="1"/>
            <a:r>
              <a:rPr lang="en-US" sz="1600" dirty="0" smtClean="0"/>
              <a:t>Kenneth Moreland</a:t>
            </a:r>
          </a:p>
          <a:p>
            <a:pPr lvl="1"/>
            <a:r>
              <a:rPr lang="en-US" sz="1600" dirty="0" smtClean="0"/>
              <a:t>Nathan Fabian</a:t>
            </a:r>
          </a:p>
          <a:p>
            <a:pPr lvl="1"/>
            <a:r>
              <a:rPr lang="en-US" sz="1600" dirty="0" smtClean="0"/>
              <a:t>David Thompson</a:t>
            </a:r>
          </a:p>
          <a:p>
            <a:pPr lvl="1"/>
            <a:r>
              <a:rPr lang="en-US" sz="1600" dirty="0" smtClean="0"/>
              <a:t>Ron Oldfield</a:t>
            </a:r>
          </a:p>
          <a:p>
            <a:r>
              <a:rPr lang="en-US" sz="1800" b="1" dirty="0" smtClean="0"/>
              <a:t>Los Alamos National Laboratories</a:t>
            </a:r>
          </a:p>
          <a:p>
            <a:pPr lvl="1"/>
            <a:r>
              <a:rPr lang="en-US" sz="1600" dirty="0" smtClean="0"/>
              <a:t>James Ahrens</a:t>
            </a:r>
          </a:p>
          <a:p>
            <a:pPr lvl="1"/>
            <a:r>
              <a:rPr lang="en-US" sz="1600" dirty="0" smtClean="0"/>
              <a:t>Jonathan </a:t>
            </a:r>
            <a:r>
              <a:rPr lang="en-US" sz="1600" dirty="0" err="1" smtClean="0"/>
              <a:t>Woodring</a:t>
            </a:r>
            <a:endParaRPr lang="en-US" sz="1600" dirty="0" smtClean="0"/>
          </a:p>
          <a:p>
            <a:r>
              <a:rPr lang="en-US" sz="1800" b="1" dirty="0" smtClean="0"/>
              <a:t>Oak Ridge National Laboratory</a:t>
            </a:r>
          </a:p>
          <a:p>
            <a:pPr lvl="1"/>
            <a:r>
              <a:rPr lang="en-US" sz="1600" dirty="0" smtClean="0"/>
              <a:t>Scott </a:t>
            </a:r>
            <a:r>
              <a:rPr lang="en-US" sz="1600" dirty="0" err="1" smtClean="0"/>
              <a:t>Klasky</a:t>
            </a:r>
            <a:endParaRPr lang="en-US" sz="1600" dirty="0" smtClean="0"/>
          </a:p>
          <a:p>
            <a:pPr lvl="1"/>
            <a:r>
              <a:rPr lang="en-US" sz="1600" dirty="0" smtClean="0"/>
              <a:t>Norbert </a:t>
            </a:r>
            <a:r>
              <a:rPr lang="en-US" sz="1600" dirty="0" err="1" smtClean="0"/>
              <a:t>Podhorszki</a:t>
            </a:r>
            <a:endParaRPr lang="en-US" sz="1600" dirty="0" smtClean="0"/>
          </a:p>
          <a:p>
            <a:r>
              <a:rPr lang="en-US" sz="1800" b="1" dirty="0" smtClean="0"/>
              <a:t>Argonne National Laboratory</a:t>
            </a:r>
          </a:p>
          <a:p>
            <a:pPr lvl="1"/>
            <a:r>
              <a:rPr lang="en-US" sz="1600" dirty="0" err="1" smtClean="0"/>
              <a:t>Venkatram</a:t>
            </a:r>
            <a:r>
              <a:rPr lang="en-US" sz="1600" dirty="0" smtClean="0"/>
              <a:t> </a:t>
            </a:r>
            <a:r>
              <a:rPr lang="en-US" sz="1600" dirty="0" err="1" smtClean="0"/>
              <a:t>Vishwanath</a:t>
            </a:r>
            <a:endParaRPr lang="en-US" sz="1600" dirty="0" smtClean="0"/>
          </a:p>
          <a:p>
            <a:pPr lvl="1"/>
            <a:r>
              <a:rPr lang="en-US" sz="1600" dirty="0" smtClean="0"/>
              <a:t>Mark </a:t>
            </a:r>
            <a:r>
              <a:rPr lang="en-US" sz="1600" dirty="0" err="1" smtClean="0"/>
              <a:t>Hereld</a:t>
            </a:r>
            <a:endParaRPr lang="en-US" sz="1600" dirty="0" smtClean="0"/>
          </a:p>
          <a:p>
            <a:pPr lvl="1"/>
            <a:r>
              <a:rPr lang="en-US" sz="1600" dirty="0" smtClean="0"/>
              <a:t>Michael E. </a:t>
            </a:r>
            <a:r>
              <a:rPr lang="en-US" sz="1600" dirty="0" err="1" smtClean="0"/>
              <a:t>Papka</a:t>
            </a:r>
            <a:endParaRPr lang="en-US" sz="16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267200" cy="4953000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r>
              <a:rPr lang="en-US" sz="1800" b="1" dirty="0"/>
              <a:t>Kitware, Inc.</a:t>
            </a:r>
          </a:p>
          <a:p>
            <a:pPr lvl="1"/>
            <a:r>
              <a:rPr lang="en-US" sz="1600" dirty="0"/>
              <a:t>Berk </a:t>
            </a:r>
            <a:r>
              <a:rPr lang="en-US" sz="1600" dirty="0" err="1"/>
              <a:t>Geveci</a:t>
            </a:r>
            <a:endParaRPr lang="en-US" sz="1600" dirty="0"/>
          </a:p>
          <a:p>
            <a:pPr lvl="1"/>
            <a:r>
              <a:rPr lang="en-US" sz="1600" dirty="0" err="1"/>
              <a:t>Utkarsh</a:t>
            </a:r>
            <a:r>
              <a:rPr lang="en-US" sz="1600" dirty="0"/>
              <a:t> </a:t>
            </a:r>
            <a:r>
              <a:rPr lang="en-US" sz="1600" dirty="0" err="1"/>
              <a:t>Ayachit</a:t>
            </a:r>
            <a:endParaRPr lang="en-US" sz="1600" dirty="0"/>
          </a:p>
          <a:p>
            <a:pPr lvl="1"/>
            <a:r>
              <a:rPr lang="en-US" sz="1600" dirty="0"/>
              <a:t>Andrew C. Bauer</a:t>
            </a:r>
          </a:p>
          <a:p>
            <a:pPr lvl="1"/>
            <a:r>
              <a:rPr lang="en-US" sz="1600" dirty="0"/>
              <a:t>Pat Marion</a:t>
            </a:r>
          </a:p>
          <a:p>
            <a:pPr lvl="1"/>
            <a:r>
              <a:rPr lang="en-US" sz="1600" dirty="0" err="1"/>
              <a:t>Sebastien</a:t>
            </a:r>
            <a:r>
              <a:rPr lang="en-US" sz="1600" dirty="0"/>
              <a:t> </a:t>
            </a:r>
            <a:r>
              <a:rPr lang="en-US" sz="1600" dirty="0" err="1"/>
              <a:t>Jourdain</a:t>
            </a:r>
            <a:endParaRPr lang="en-US" sz="1600" dirty="0"/>
          </a:p>
          <a:p>
            <a:pPr lvl="1"/>
            <a:r>
              <a:rPr lang="en-US" sz="1600" dirty="0"/>
              <a:t>David DeMarle</a:t>
            </a:r>
          </a:p>
          <a:p>
            <a:r>
              <a:rPr lang="en-US" sz="1800" b="1" dirty="0"/>
              <a:t>University of Colorado at Boulder</a:t>
            </a:r>
          </a:p>
          <a:p>
            <a:pPr lvl="1"/>
            <a:r>
              <a:rPr lang="en-US" sz="1600" dirty="0"/>
              <a:t>Michel </a:t>
            </a:r>
            <a:r>
              <a:rPr lang="en-US" sz="1600" dirty="0" err="1"/>
              <a:t>Rasquin</a:t>
            </a:r>
            <a:endParaRPr lang="en-US" sz="1600" dirty="0"/>
          </a:p>
          <a:p>
            <a:pPr lvl="1"/>
            <a:r>
              <a:rPr lang="en-US" sz="1600" dirty="0"/>
              <a:t>Kenneth E. </a:t>
            </a:r>
            <a:r>
              <a:rPr lang="en-US" sz="1600" dirty="0" smtClean="0"/>
              <a:t>Jansen</a:t>
            </a:r>
          </a:p>
          <a:p>
            <a:r>
              <a:rPr lang="en-US" sz="1800" b="1" dirty="0" smtClean="0"/>
              <a:t>Rutgers University</a:t>
            </a:r>
          </a:p>
          <a:p>
            <a:pPr lvl="1"/>
            <a:r>
              <a:rPr lang="en-US" sz="1600" dirty="0" err="1" smtClean="0"/>
              <a:t>Ciprian</a:t>
            </a:r>
            <a:r>
              <a:rPr lang="en-US" sz="1600" dirty="0" smtClean="0"/>
              <a:t> </a:t>
            </a:r>
            <a:r>
              <a:rPr lang="en-US" sz="1600" dirty="0" err="1" smtClean="0"/>
              <a:t>Docan</a:t>
            </a:r>
            <a:endParaRPr lang="en-US" sz="1600" dirty="0" smtClean="0"/>
          </a:p>
          <a:p>
            <a:pPr lvl="1"/>
            <a:r>
              <a:rPr lang="en-US" sz="1600" dirty="0" smtClean="0"/>
              <a:t>Manish </a:t>
            </a:r>
            <a:r>
              <a:rPr lang="en-US" sz="1600" dirty="0" err="1" smtClean="0"/>
              <a:t>Parashar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077937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6572250" y="897523"/>
            <a:ext cx="2286000" cy="18288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</a:gradFill>
          <a:ln>
            <a:solidFill>
              <a:srgbClr val="4A7EBB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defTabSz="457200" eaLnBrk="1" hangingPunct="1"/>
            <a:r>
              <a:rPr lang="en-US" dirty="0" smtClean="0">
                <a:latin typeface="Times New Roman"/>
                <a:cs typeface="Times New Roman"/>
              </a:rPr>
              <a:t>Simulation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6762750" y="1811923"/>
            <a:ext cx="1981200" cy="838200"/>
          </a:xfrm>
          <a:prstGeom prst="roundRect">
            <a:avLst/>
          </a:prstGeom>
          <a:gradFill>
            <a:gsLst>
              <a:gs pos="0">
                <a:srgbClr val="FFA2A1"/>
              </a:gs>
              <a:gs pos="35000">
                <a:srgbClr val="FFBEBD"/>
              </a:gs>
              <a:gs pos="100000">
                <a:srgbClr val="FFE5E5"/>
              </a:gs>
            </a:gsLst>
          </a:gradFill>
          <a:ln>
            <a:solidFill>
              <a:srgbClr val="BE4B48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tIns="0" bIns="0" rtlCol="0" anchor="t" anchorCtr="0"/>
          <a:lstStyle/>
          <a:p>
            <a:pPr algn="ctr" defTabSz="457200"/>
            <a:r>
              <a:rPr lang="en-US" dirty="0">
                <a:solidFill>
                  <a:schemeClr val="dk1"/>
                </a:solidFill>
                <a:latin typeface="Times New Roman"/>
                <a:cs typeface="Times New Roman"/>
              </a:rPr>
              <a:t>ParaView</a:t>
            </a:r>
            <a:r>
              <a:rPr lang="en-US" dirty="0" smtClean="0">
                <a:solidFill>
                  <a:schemeClr val="dk1"/>
                </a:solidFill>
                <a:latin typeface="Times New Roman"/>
                <a:cs typeface="Times New Roman"/>
              </a:rPr>
              <a:t> Coprocessing</a:t>
            </a:r>
            <a:endParaRPr lang="en-US" dirty="0">
              <a:solidFill>
                <a:schemeClr val="dk1"/>
              </a:solidFill>
              <a:latin typeface="Times New Roman"/>
              <a:cs typeface="Times New Roman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562350" y="935623"/>
            <a:ext cx="1905000" cy="1752600"/>
          </a:xfrm>
          <a:prstGeom prst="rect">
            <a:avLst/>
          </a:prstGeom>
          <a:ln>
            <a:solidFill>
              <a:schemeClr val="bg2"/>
            </a:solidFill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B050"/>
                </a:solidFill>
                <a:ea typeface="ＭＳ Ｐゴシック" charset="-128"/>
                <a:cs typeface="ＭＳ Ｐゴシック" charset="-128"/>
              </a:rPr>
              <a:t># Create the reader and set the filename.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reader = servermanager.sources.Reader(FileNames=path)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view = servermanager.CreateRenderView()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repr = servermanager.CreateRepresentation(reader, view)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reader.UpdatePipeline()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dataInfo = reader.GetDataInformation()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pDinfo = dataInfo.GetPointDataInformation()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arrayInfo = pDInfo.GetArrayInformation("displacement9")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if arrayInfo: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sz="500" b="0" baseline="0" noProof="1">
                <a:solidFill>
                  <a:srgbClr val="00B050"/>
                </a:solidFill>
                <a:ea typeface="ＭＳ Ｐゴシック" charset="-128"/>
                <a:cs typeface="ＭＳ Ｐゴシック" charset="-128"/>
              </a:rPr>
              <a:t># get the range for the magnitude of displacement9</a:t>
            </a: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 range = arrayInfo.GetComponentRange(-1)</a:t>
            </a:r>
            <a:endParaRPr sz="500" b="0" baseline="0" noProof="1">
              <a:solidFill>
                <a:srgbClr val="00B050"/>
              </a:solidFill>
              <a:ea typeface="ＭＳ Ｐゴシック" charset="-128"/>
              <a:cs typeface="ＭＳ Ｐゴシック" charset="-128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 lut = servermanager.rendering.PVLookupTable()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 lut.RGBPoints  = [range[0], 0.0, 0.0, 1.0,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                   range[1], 1.0, 0.0, 0.0]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 lut.VectorMode = "Magnitude"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 repr.LookupTable = lut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 repr.ColorArrayName = "displacement9"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 repr.ColorAttributeType = "POINT_DATA"</a:t>
            </a:r>
          </a:p>
        </p:txBody>
      </p:sp>
      <p:cxnSp>
        <p:nvCxnSpPr>
          <p:cNvPr id="23567" name="Straight Arrow Connector 25"/>
          <p:cNvCxnSpPr>
            <a:cxnSpLocks noChangeShapeType="1"/>
            <a:stCxn id="8" idx="3"/>
            <a:endCxn id="10" idx="1"/>
          </p:cNvCxnSpPr>
          <p:nvPr/>
        </p:nvCxnSpPr>
        <p:spPr bwMode="auto">
          <a:xfrm>
            <a:off x="5467350" y="1811923"/>
            <a:ext cx="1295400" cy="419100"/>
          </a:xfrm>
          <a:prstGeom prst="straightConnector1">
            <a:avLst/>
          </a:prstGeom>
          <a:noFill/>
          <a:ln w="3175">
            <a:solidFill>
              <a:srgbClr val="FFFFFF"/>
            </a:solidFill>
            <a:round/>
            <a:headEnd/>
            <a:tailEnd type="arrow" w="med" len="med"/>
          </a:ln>
        </p:spPr>
      </p:cxnSp>
      <p:pic>
        <p:nvPicPr>
          <p:cNvPr id="23560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5450" y="3716923"/>
            <a:ext cx="1371600" cy="175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65" name="TextBox 18"/>
          <p:cNvSpPr txBox="1">
            <a:spLocks noChangeArrowheads="1"/>
          </p:cNvSpPr>
          <p:nvPr/>
        </p:nvSpPr>
        <p:spPr bwMode="auto">
          <a:xfrm>
            <a:off x="1918424" y="5406023"/>
            <a:ext cx="9256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baseline="0" dirty="0" smtClean="0">
                <a:solidFill>
                  <a:srgbClr val="FFFFFF"/>
                </a:solidFill>
              </a:rPr>
              <a:t>Statistics</a:t>
            </a:r>
            <a:endParaRPr lang="en-US" sz="1600" b="0" baseline="0" dirty="0">
              <a:solidFill>
                <a:srgbClr val="FFFFFF"/>
              </a:solidFill>
            </a:endParaRPr>
          </a:p>
        </p:txBody>
      </p:sp>
      <p:cxnSp>
        <p:nvCxnSpPr>
          <p:cNvPr id="23568" name="Straight Arrow Connector 28"/>
          <p:cNvCxnSpPr>
            <a:cxnSpLocks noChangeShapeType="1"/>
          </p:cNvCxnSpPr>
          <p:nvPr/>
        </p:nvCxnSpPr>
        <p:spPr bwMode="auto">
          <a:xfrm rot="10800000" flipV="1">
            <a:off x="3067050" y="2650123"/>
            <a:ext cx="4267200" cy="1066800"/>
          </a:xfrm>
          <a:prstGeom prst="straightConnector1">
            <a:avLst/>
          </a:prstGeom>
          <a:noFill/>
          <a:ln w="3175">
            <a:solidFill>
              <a:srgbClr val="FFFFFF"/>
            </a:solidFill>
            <a:round/>
            <a:headEnd/>
            <a:tailEnd type="arrow" w="med" len="med"/>
          </a:ln>
        </p:spPr>
      </p:cxnSp>
      <p:pic>
        <p:nvPicPr>
          <p:cNvPr id="30" name="Picture 29" descr="CTHPolyData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550" y="3563942"/>
            <a:ext cx="1828800" cy="1410285"/>
          </a:xfrm>
          <a:prstGeom prst="rect">
            <a:avLst/>
          </a:prstGeom>
        </p:spPr>
      </p:pic>
      <p:sp>
        <p:nvSpPr>
          <p:cNvPr id="23563" name="TextBox 16"/>
          <p:cNvSpPr txBox="1">
            <a:spLocks noChangeArrowheads="1"/>
          </p:cNvSpPr>
          <p:nvPr/>
        </p:nvSpPr>
        <p:spPr bwMode="auto">
          <a:xfrm>
            <a:off x="5353052" y="4703058"/>
            <a:ext cx="18288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0" baseline="0" dirty="0" smtClean="0">
                <a:solidFill>
                  <a:srgbClr val="FFFFFF"/>
                </a:solidFill>
              </a:rPr>
              <a:t>Polygonal Surfaces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Field Data</a:t>
            </a:r>
          </a:p>
        </p:txBody>
      </p:sp>
      <p:cxnSp>
        <p:nvCxnSpPr>
          <p:cNvPr id="23570" name="Straight Arrow Connector 32"/>
          <p:cNvCxnSpPr>
            <a:cxnSpLocks noChangeShapeType="1"/>
          </p:cNvCxnSpPr>
          <p:nvPr/>
        </p:nvCxnSpPr>
        <p:spPr bwMode="auto">
          <a:xfrm rot="5400000">
            <a:off x="7010400" y="2707273"/>
            <a:ext cx="952500" cy="838200"/>
          </a:xfrm>
          <a:prstGeom prst="straightConnector1">
            <a:avLst/>
          </a:prstGeom>
          <a:noFill/>
          <a:ln w="3175">
            <a:solidFill>
              <a:srgbClr val="FFFFFF"/>
            </a:solidFill>
            <a:round/>
            <a:headEnd/>
            <a:tailEnd type="arrow" w="med" len="med"/>
          </a:ln>
        </p:spPr>
      </p:cxnSp>
      <p:sp>
        <p:nvSpPr>
          <p:cNvPr id="23573" name="TextBox 36"/>
          <p:cNvSpPr txBox="1">
            <a:spLocks noChangeArrowheads="1"/>
          </p:cNvSpPr>
          <p:nvPr/>
        </p:nvSpPr>
        <p:spPr bwMode="auto">
          <a:xfrm>
            <a:off x="5391150" y="1126123"/>
            <a:ext cx="1181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baseline="0" dirty="0">
                <a:solidFill>
                  <a:srgbClr val="FFFFFF"/>
                </a:solidFill>
              </a:rPr>
              <a:t>Augmented script in input deck.</a:t>
            </a:r>
          </a:p>
        </p:txBody>
      </p:sp>
      <p:pic>
        <p:nvPicPr>
          <p:cNvPr id="23559" name="Picture 12" descr="Picture 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0" y="4593223"/>
            <a:ext cx="1828800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TextBox 15"/>
          <p:cNvSpPr txBox="1">
            <a:spLocks noChangeArrowheads="1"/>
          </p:cNvSpPr>
          <p:nvPr/>
        </p:nvSpPr>
        <p:spPr bwMode="auto">
          <a:xfrm>
            <a:off x="7105652" y="5621923"/>
            <a:ext cx="16146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baseline="0" dirty="0">
                <a:solidFill>
                  <a:srgbClr val="FFFFFF"/>
                </a:solidFill>
              </a:rPr>
              <a:t>Rendered Images</a:t>
            </a:r>
          </a:p>
        </p:txBody>
      </p:sp>
      <p:cxnSp>
        <p:nvCxnSpPr>
          <p:cNvPr id="23571" name="Straight Arrow Connector 34"/>
          <p:cNvCxnSpPr>
            <a:cxnSpLocks noChangeShapeType="1"/>
          </p:cNvCxnSpPr>
          <p:nvPr/>
        </p:nvCxnSpPr>
        <p:spPr bwMode="auto">
          <a:xfrm rot="5400000">
            <a:off x="6991350" y="3678823"/>
            <a:ext cx="2133600" cy="76200"/>
          </a:xfrm>
          <a:prstGeom prst="straightConnector1">
            <a:avLst/>
          </a:prstGeom>
          <a:noFill/>
          <a:ln w="3175">
            <a:solidFill>
              <a:srgbClr val="FFFFFF"/>
            </a:solidFill>
            <a:round/>
            <a:headEnd/>
            <a:tailEnd type="arrow" w="med" len="med"/>
          </a:ln>
        </p:spPr>
      </p:cxnSp>
      <p:sp>
        <p:nvSpPr>
          <p:cNvPr id="23574" name="TextBox 37"/>
          <p:cNvSpPr txBox="1">
            <a:spLocks noChangeArrowheads="1"/>
          </p:cNvSpPr>
          <p:nvPr/>
        </p:nvSpPr>
        <p:spPr bwMode="auto">
          <a:xfrm>
            <a:off x="8020050" y="2878723"/>
            <a:ext cx="914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0" baseline="0" dirty="0">
                <a:solidFill>
                  <a:srgbClr val="FFFFFF"/>
                </a:solidFill>
              </a:rPr>
              <a:t>Output Processed Data</a:t>
            </a:r>
          </a:p>
        </p:txBody>
      </p:sp>
      <p:sp>
        <p:nvSpPr>
          <p:cNvPr id="23564" name="TextBox 17"/>
          <p:cNvSpPr txBox="1">
            <a:spLocks noChangeArrowheads="1"/>
          </p:cNvSpPr>
          <p:nvPr/>
        </p:nvSpPr>
        <p:spPr bwMode="auto">
          <a:xfrm>
            <a:off x="3907843" y="5583823"/>
            <a:ext cx="11134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baseline="0" dirty="0" smtClean="0">
                <a:solidFill>
                  <a:srgbClr val="FFFFFF"/>
                </a:solidFill>
              </a:rPr>
              <a:t>Line Series</a:t>
            </a:r>
            <a:endParaRPr lang="en-US" sz="1600" b="0" baseline="0" dirty="0">
              <a:solidFill>
                <a:srgbClr val="FFFFFF"/>
              </a:solidFill>
            </a:endParaRPr>
          </a:p>
        </p:txBody>
      </p:sp>
      <p:cxnSp>
        <p:nvCxnSpPr>
          <p:cNvPr id="23569" name="Straight Arrow Connector 30"/>
          <p:cNvCxnSpPr>
            <a:cxnSpLocks noChangeShapeType="1"/>
          </p:cNvCxnSpPr>
          <p:nvPr/>
        </p:nvCxnSpPr>
        <p:spPr bwMode="auto">
          <a:xfrm rot="10800000" flipV="1">
            <a:off x="4933950" y="2650123"/>
            <a:ext cx="2628900" cy="1638300"/>
          </a:xfrm>
          <a:prstGeom prst="straightConnector1">
            <a:avLst/>
          </a:prstGeom>
          <a:noFill/>
          <a:ln w="3175">
            <a:solidFill>
              <a:srgbClr val="FFFFFF"/>
            </a:solidFill>
            <a:round/>
            <a:headEnd/>
            <a:tailEnd type="arrow" w="med" len="med"/>
          </a:ln>
        </p:spPr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2552" y="4212227"/>
            <a:ext cx="1306727" cy="918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352" y="4821823"/>
            <a:ext cx="940398" cy="807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015989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71450" y="897523"/>
            <a:ext cx="8801100" cy="5062954"/>
            <a:chOff x="152400" y="1143000"/>
            <a:chExt cx="8801100" cy="5062954"/>
          </a:xfrm>
        </p:grpSpPr>
        <p:sp>
          <p:nvSpPr>
            <p:cNvPr id="9" name="Rectangle 8"/>
            <p:cNvSpPr/>
            <p:nvPr/>
          </p:nvSpPr>
          <p:spPr bwMode="auto">
            <a:xfrm>
              <a:off x="6553200" y="1143000"/>
              <a:ext cx="2286000" cy="1828800"/>
            </a:xfrm>
            <a:prstGeom prst="rect">
              <a:avLst/>
            </a:prstGeom>
            <a:gradFill>
              <a:gsLst>
                <a:gs pos="0">
                  <a:srgbClr val="A3C4FF"/>
                </a:gs>
                <a:gs pos="35000">
                  <a:srgbClr val="BFD5FF"/>
                </a:gs>
                <a:gs pos="100000">
                  <a:srgbClr val="E5EEFF"/>
                </a:gs>
              </a:gsLst>
            </a:gradFill>
            <a:ln>
              <a:solidFill>
                <a:srgbClr val="4A7EBB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defTabSz="457200" eaLnBrk="1" hangingPunct="1"/>
              <a:r>
                <a:rPr lang="en-US" dirty="0" smtClean="0">
                  <a:latin typeface="Times New Roman"/>
                  <a:cs typeface="Times New Roman"/>
                </a:rPr>
                <a:t>Simulation</a:t>
              </a: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6743700" y="2057400"/>
              <a:ext cx="1981200" cy="838200"/>
            </a:xfrm>
            <a:prstGeom prst="roundRect">
              <a:avLst/>
            </a:prstGeom>
            <a:gradFill>
              <a:gsLst>
                <a:gs pos="0">
                  <a:srgbClr val="FFA2A1"/>
                </a:gs>
                <a:gs pos="35000">
                  <a:srgbClr val="FFBEBD"/>
                </a:gs>
                <a:gs pos="100000">
                  <a:srgbClr val="FFE5E5"/>
                </a:gs>
              </a:gsLst>
            </a:gradFill>
            <a:ln>
              <a:solidFill>
                <a:srgbClr val="BE4B48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tIns="0" bIns="0" rtlCol="0" anchor="t" anchorCtr="0"/>
            <a:lstStyle/>
            <a:p>
              <a:pPr algn="ctr" defTabSz="457200"/>
              <a:r>
                <a:rPr lang="en-US" dirty="0">
                  <a:solidFill>
                    <a:schemeClr val="dk1"/>
                  </a:solidFill>
                  <a:latin typeface="Times New Roman"/>
                  <a:cs typeface="Times New Roman"/>
                </a:rPr>
                <a:t>ParaView</a:t>
              </a:r>
              <a:r>
                <a:rPr lang="en-US" dirty="0" smtClean="0">
                  <a:solidFill>
                    <a:schemeClr val="dk1"/>
                  </a:solidFill>
                  <a:latin typeface="Times New Roman"/>
                  <a:cs typeface="Times New Roman"/>
                </a:rPr>
                <a:t> Coprocessing</a:t>
              </a:r>
              <a:endParaRPr lang="en-US" dirty="0">
                <a:solidFill>
                  <a:schemeClr val="dk1"/>
                </a:solidFill>
                <a:latin typeface="Times New Roman"/>
                <a:cs typeface="Times New Roman"/>
              </a:endParaRPr>
            </a:p>
          </p:txBody>
        </p:sp>
        <p:grpSp>
          <p:nvGrpSpPr>
            <p:cNvPr id="2" name="Group 5"/>
            <p:cNvGrpSpPr>
              <a:grpSpLocks noChangeAspect="1"/>
            </p:cNvGrpSpPr>
            <p:nvPr/>
          </p:nvGrpSpPr>
          <p:grpSpPr bwMode="auto">
            <a:xfrm>
              <a:off x="152400" y="1341438"/>
              <a:ext cx="2286000" cy="1431925"/>
              <a:chOff x="152400" y="533400"/>
              <a:chExt cx="9144000" cy="5721350"/>
            </a:xfrm>
          </p:grpSpPr>
          <p:pic>
            <p:nvPicPr>
              <p:cNvPr id="23575" name="Picture 2" descr="ExampleScreenshot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533400"/>
                <a:ext cx="9144000" cy="5721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76" name="Picture 3" descr="LargeAMR.p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6065" y="808634"/>
                <a:ext cx="7696200" cy="5280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" name="Content Placeholder 2"/>
            <p:cNvSpPr txBox="1">
              <a:spLocks/>
            </p:cNvSpPr>
            <p:nvPr/>
          </p:nvSpPr>
          <p:spPr bwMode="auto">
            <a:xfrm>
              <a:off x="3543300" y="1181100"/>
              <a:ext cx="1905000" cy="1752600"/>
            </a:xfrm>
            <a:prstGeom prst="rect">
              <a:avLst/>
            </a:prstGeom>
            <a:ln>
              <a:solidFill>
                <a:schemeClr val="bg2"/>
              </a:solidFill>
              <a:headEnd/>
              <a:tailEnd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B050"/>
                  </a:solidFill>
                  <a:ea typeface="ＭＳ Ｐゴシック" charset="-128"/>
                  <a:cs typeface="ＭＳ Ｐゴシック" charset="-128"/>
                </a:rPr>
                <a:t># Create the reader and set the filename. </a:t>
              </a: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reader = servermanager.sources.Reader(FileNames=path)</a:t>
              </a: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view = servermanager.CreateRenderView()</a:t>
              </a: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repr = servermanager.CreateRepresentation(reader, view)</a:t>
              </a: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reader.UpdatePipeline()</a:t>
              </a: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dataInfo = reader.GetDataInformation()</a:t>
              </a: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pDinfo = dataInfo.GetPointDataInformation()</a:t>
              </a: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arrayInfo = pDInfo.GetArrayInformation("displacement9")</a:t>
              </a: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if arrayInfo:</a:t>
              </a: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  </a:t>
              </a:r>
              <a:r>
                <a:rPr sz="500" b="0" baseline="0" noProof="1">
                  <a:solidFill>
                    <a:srgbClr val="00B050"/>
                  </a:solidFill>
                  <a:ea typeface="ＭＳ Ｐゴシック" charset="-128"/>
                  <a:cs typeface="ＭＳ Ｐゴシック" charset="-128"/>
                </a:rPr>
                <a:t># get the range for the magnitude of displacement9</a:t>
              </a: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 </a:t>
              </a: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  range = arrayInfo.GetComponentRange(-1)</a:t>
              </a:r>
              <a:endParaRPr sz="500" b="0" baseline="0" noProof="1">
                <a:solidFill>
                  <a:srgbClr val="00B050"/>
                </a:solidFill>
                <a:ea typeface="ＭＳ Ｐゴシック" charset="-128"/>
                <a:cs typeface="ＭＳ Ｐゴシック" charset="-128"/>
              </a:endParaRP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  lut = servermanager.rendering.PVLookupTable()</a:t>
              </a: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  lut.RGBPoints  = [range[0], 0.0, 0.0, 1.0,</a:t>
              </a: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                    range[1], 1.0, 0.0, 0.0]</a:t>
              </a: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  lut.VectorMode = "Magnitude" </a:t>
              </a: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  repr.LookupTable = lut</a:t>
              </a: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  repr.ColorArrayName = "displacement9"</a:t>
              </a: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  repr.ColorAttributeType = "POINT_DATA"</a:t>
              </a:r>
            </a:p>
          </p:txBody>
        </p:sp>
        <p:cxnSp>
          <p:nvCxnSpPr>
            <p:cNvPr id="23566" name="Straight Arrow Connector 23"/>
            <p:cNvCxnSpPr>
              <a:cxnSpLocks noChangeShapeType="1"/>
              <a:endCxn id="8" idx="1"/>
            </p:cNvCxnSpPr>
            <p:nvPr/>
          </p:nvCxnSpPr>
          <p:spPr bwMode="auto">
            <a:xfrm flipV="1">
              <a:off x="2430463" y="2057400"/>
              <a:ext cx="1112837" cy="14288"/>
            </a:xfrm>
            <a:prstGeom prst="straightConnector1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 type="arrow" w="med" len="med"/>
            </a:ln>
          </p:spPr>
        </p:cxnSp>
        <p:cxnSp>
          <p:nvCxnSpPr>
            <p:cNvPr id="23567" name="Straight Arrow Connector 25"/>
            <p:cNvCxnSpPr>
              <a:cxnSpLocks noChangeShapeType="1"/>
              <a:stCxn id="8" idx="3"/>
              <a:endCxn id="10" idx="1"/>
            </p:cNvCxnSpPr>
            <p:nvPr/>
          </p:nvCxnSpPr>
          <p:spPr bwMode="auto">
            <a:xfrm>
              <a:off x="5448300" y="2057400"/>
              <a:ext cx="1295400" cy="419100"/>
            </a:xfrm>
            <a:prstGeom prst="straightConnector1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 type="arrow" w="med" len="med"/>
            </a:ln>
          </p:spPr>
        </p:cxnSp>
        <p:pic>
          <p:nvPicPr>
            <p:cNvPr id="23560" name="Picture 1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3962400"/>
              <a:ext cx="1371600" cy="17589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3565" name="TextBox 18"/>
            <p:cNvSpPr txBox="1">
              <a:spLocks noChangeArrowheads="1"/>
            </p:cNvSpPr>
            <p:nvPr/>
          </p:nvSpPr>
          <p:spPr bwMode="auto">
            <a:xfrm>
              <a:off x="1899374" y="5651500"/>
              <a:ext cx="92565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0" baseline="0" dirty="0" smtClean="0">
                  <a:solidFill>
                    <a:srgbClr val="FFFFFF"/>
                  </a:solidFill>
                </a:rPr>
                <a:t>Statistics</a:t>
              </a:r>
              <a:endParaRPr lang="en-US" sz="1600" b="0" baseline="0" dirty="0">
                <a:solidFill>
                  <a:srgbClr val="FFFFFF"/>
                </a:solidFill>
              </a:endParaRPr>
            </a:p>
          </p:txBody>
        </p:sp>
        <p:cxnSp>
          <p:nvCxnSpPr>
            <p:cNvPr id="23568" name="Straight Arrow Connector 28"/>
            <p:cNvCxnSpPr>
              <a:cxnSpLocks noChangeShapeType="1"/>
            </p:cNvCxnSpPr>
            <p:nvPr/>
          </p:nvCxnSpPr>
          <p:spPr bwMode="auto">
            <a:xfrm rot="10800000" flipV="1">
              <a:off x="3048000" y="2895600"/>
              <a:ext cx="4267200" cy="1066800"/>
            </a:xfrm>
            <a:prstGeom prst="straightConnector1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 type="arrow" w="med" len="med"/>
            </a:ln>
          </p:spPr>
        </p:cxnSp>
        <p:pic>
          <p:nvPicPr>
            <p:cNvPr id="30" name="Picture 29" descr="CTHPolyData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4500" y="3809415"/>
              <a:ext cx="1828800" cy="1410285"/>
            </a:xfrm>
            <a:prstGeom prst="rect">
              <a:avLst/>
            </a:prstGeom>
          </p:spPr>
        </p:pic>
        <p:sp>
          <p:nvSpPr>
            <p:cNvPr id="23563" name="TextBox 16"/>
            <p:cNvSpPr txBox="1">
              <a:spLocks noChangeArrowheads="1"/>
            </p:cNvSpPr>
            <p:nvPr/>
          </p:nvSpPr>
          <p:spPr bwMode="auto">
            <a:xfrm>
              <a:off x="5334000" y="4948535"/>
              <a:ext cx="1828801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0" baseline="0" dirty="0" smtClean="0">
                  <a:solidFill>
                    <a:srgbClr val="FFFFFF"/>
                  </a:solidFill>
                </a:rPr>
                <a:t>Polygonal Surfaces</a:t>
              </a:r>
              <a:r>
                <a:rPr lang="en-US" sz="1600" dirty="0" smtClean="0">
                  <a:solidFill>
                    <a:srgbClr val="FFFFFF"/>
                  </a:solidFill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</a:rPr>
                <a:t>Field Data</a:t>
              </a:r>
            </a:p>
          </p:txBody>
        </p:sp>
        <p:cxnSp>
          <p:nvCxnSpPr>
            <p:cNvPr id="23570" name="Straight Arrow Connector 32"/>
            <p:cNvCxnSpPr>
              <a:cxnSpLocks noChangeShapeType="1"/>
            </p:cNvCxnSpPr>
            <p:nvPr/>
          </p:nvCxnSpPr>
          <p:spPr bwMode="auto">
            <a:xfrm rot="5400000">
              <a:off x="6991350" y="2952750"/>
              <a:ext cx="952500" cy="838200"/>
            </a:xfrm>
            <a:prstGeom prst="straightConnector1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 type="arrow" w="med" len="med"/>
            </a:ln>
          </p:spPr>
        </p:cxnSp>
        <p:sp>
          <p:nvSpPr>
            <p:cNvPr id="23572" name="TextBox 35"/>
            <p:cNvSpPr txBox="1">
              <a:spLocks noChangeArrowheads="1"/>
            </p:cNvSpPr>
            <p:nvPr/>
          </p:nvSpPr>
          <p:spPr bwMode="auto">
            <a:xfrm>
              <a:off x="2362200" y="1752600"/>
              <a:ext cx="11470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0" baseline="0" dirty="0">
                  <a:solidFill>
                    <a:srgbClr val="FFFFFF"/>
                  </a:solidFill>
                </a:rPr>
                <a:t>Script Export</a:t>
              </a:r>
            </a:p>
          </p:txBody>
        </p:sp>
        <p:sp>
          <p:nvSpPr>
            <p:cNvPr id="23573" name="TextBox 36"/>
            <p:cNvSpPr txBox="1">
              <a:spLocks noChangeArrowheads="1"/>
            </p:cNvSpPr>
            <p:nvPr/>
          </p:nvSpPr>
          <p:spPr bwMode="auto">
            <a:xfrm>
              <a:off x="5372100" y="1371600"/>
              <a:ext cx="1181100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b="0" baseline="0" dirty="0">
                  <a:solidFill>
                    <a:srgbClr val="FFFFFF"/>
                  </a:solidFill>
                </a:rPr>
                <a:t>Augmented script in input deck.</a:t>
              </a:r>
            </a:p>
          </p:txBody>
        </p:sp>
        <p:pic>
          <p:nvPicPr>
            <p:cNvPr id="23559" name="Picture 12" descr="Picture 1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4700" y="4838700"/>
              <a:ext cx="1828800" cy="103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2" name="TextBox 15"/>
            <p:cNvSpPr txBox="1">
              <a:spLocks noChangeArrowheads="1"/>
            </p:cNvSpPr>
            <p:nvPr/>
          </p:nvSpPr>
          <p:spPr bwMode="auto">
            <a:xfrm>
              <a:off x="7086600" y="5867400"/>
              <a:ext cx="161464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0" baseline="0" dirty="0">
                  <a:solidFill>
                    <a:srgbClr val="FFFFFF"/>
                  </a:solidFill>
                </a:rPr>
                <a:t>Rendered Images</a:t>
              </a:r>
            </a:p>
          </p:txBody>
        </p:sp>
        <p:cxnSp>
          <p:nvCxnSpPr>
            <p:cNvPr id="23571" name="Straight Arrow Connector 34"/>
            <p:cNvCxnSpPr>
              <a:cxnSpLocks noChangeShapeType="1"/>
            </p:cNvCxnSpPr>
            <p:nvPr/>
          </p:nvCxnSpPr>
          <p:spPr bwMode="auto">
            <a:xfrm rot="5400000">
              <a:off x="6972300" y="3924300"/>
              <a:ext cx="2133600" cy="76200"/>
            </a:xfrm>
            <a:prstGeom prst="straightConnector1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 type="arrow" w="med" len="med"/>
            </a:ln>
          </p:spPr>
        </p:cxnSp>
        <p:sp>
          <p:nvSpPr>
            <p:cNvPr id="23574" name="TextBox 37"/>
            <p:cNvSpPr txBox="1">
              <a:spLocks noChangeArrowheads="1"/>
            </p:cNvSpPr>
            <p:nvPr/>
          </p:nvSpPr>
          <p:spPr bwMode="auto">
            <a:xfrm>
              <a:off x="8001000" y="3124200"/>
              <a:ext cx="914400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b="0" baseline="0" dirty="0">
                  <a:solidFill>
                    <a:srgbClr val="FFFFFF"/>
                  </a:solidFill>
                </a:rPr>
                <a:t>Output Processed Data</a:t>
              </a:r>
            </a:p>
          </p:txBody>
        </p:sp>
        <p:sp>
          <p:nvSpPr>
            <p:cNvPr id="23564" name="TextBox 17"/>
            <p:cNvSpPr txBox="1">
              <a:spLocks noChangeArrowheads="1"/>
            </p:cNvSpPr>
            <p:nvPr/>
          </p:nvSpPr>
          <p:spPr bwMode="auto">
            <a:xfrm>
              <a:off x="3888793" y="5829300"/>
              <a:ext cx="111340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0" baseline="0" dirty="0" smtClean="0">
                  <a:solidFill>
                    <a:srgbClr val="FFFFFF"/>
                  </a:solidFill>
                </a:rPr>
                <a:t>Line Series</a:t>
              </a:r>
              <a:endParaRPr lang="en-US" sz="1600" b="0" baseline="0" dirty="0">
                <a:solidFill>
                  <a:srgbClr val="FFFFFF"/>
                </a:solidFill>
              </a:endParaRPr>
            </a:p>
          </p:txBody>
        </p:sp>
        <p:cxnSp>
          <p:nvCxnSpPr>
            <p:cNvPr id="23569" name="Straight Arrow Connector 30"/>
            <p:cNvCxnSpPr>
              <a:cxnSpLocks noChangeShapeType="1"/>
            </p:cNvCxnSpPr>
            <p:nvPr/>
          </p:nvCxnSpPr>
          <p:spPr bwMode="auto">
            <a:xfrm rot="10800000" flipV="1">
              <a:off x="4914900" y="2895600"/>
              <a:ext cx="2628900" cy="1638300"/>
            </a:xfrm>
            <a:prstGeom prst="straightConnector1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 type="arrow" w="med" len="med"/>
            </a:ln>
          </p:spPr>
        </p:cxn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3502" y="4457700"/>
              <a:ext cx="1306727" cy="9180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9302" y="5067300"/>
              <a:ext cx="940398" cy="8074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0990649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828800" y="381000"/>
            <a:ext cx="3048000" cy="6172200"/>
          </a:xfrm>
          <a:prstGeom prst="rect">
            <a:avLst/>
          </a:prstGeom>
          <a:solidFill>
            <a:schemeClr val="accent1">
              <a:alpha val="3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Interactive Visualization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876800" y="381000"/>
            <a:ext cx="3048000" cy="6172200"/>
          </a:xfrm>
          <a:prstGeom prst="rect">
            <a:avLst/>
          </a:prstGeom>
          <a:solidFill>
            <a:schemeClr val="accent2">
              <a:alpha val="3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In-situ Library, Coupled with codes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9364035"/>
              </p:ext>
            </p:extLst>
          </p:nvPr>
        </p:nvGraphicFramePr>
        <p:xfrm>
          <a:off x="381000" y="1066800"/>
          <a:ext cx="80772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120542" y="4168914"/>
            <a:ext cx="1159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Red Sky</a:t>
            </a:r>
          </a:p>
          <a:p>
            <a:r>
              <a:rPr lang="en-US" sz="2000" dirty="0" smtClean="0">
                <a:latin typeface="+mn-lt"/>
              </a:rPr>
              <a:t>(SNL)</a:t>
            </a:r>
            <a:endParaRPr lang="en-US" sz="20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2416314"/>
            <a:ext cx="15950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err="1" smtClean="0">
                <a:latin typeface="+mn-lt"/>
              </a:rPr>
              <a:t>Cielo</a:t>
            </a:r>
            <a:endParaRPr lang="en-US" sz="2000" dirty="0" smtClean="0">
              <a:latin typeface="+mn-lt"/>
            </a:endParaRPr>
          </a:p>
          <a:p>
            <a:pPr algn="r"/>
            <a:r>
              <a:rPr lang="en-US" sz="2000" dirty="0" smtClean="0">
                <a:latin typeface="+mn-lt"/>
              </a:rPr>
              <a:t>(LANL/SNL)</a:t>
            </a:r>
            <a:endParaRPr lang="en-US" sz="20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0" y="1197114"/>
            <a:ext cx="10401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Intrepid</a:t>
            </a:r>
          </a:p>
          <a:p>
            <a:r>
              <a:rPr lang="en-US" sz="2000" dirty="0" smtClean="0">
                <a:latin typeface="+mn-lt"/>
              </a:rPr>
              <a:t>(ANL)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357109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/>
          <p:cNvGrpSpPr/>
          <p:nvPr/>
        </p:nvGrpSpPr>
        <p:grpSpPr>
          <a:xfrm>
            <a:off x="1905000" y="2057400"/>
            <a:ext cx="5334000" cy="3962400"/>
            <a:chOff x="914400" y="2209800"/>
            <a:chExt cx="5334000" cy="3962400"/>
          </a:xfrm>
        </p:grpSpPr>
        <p:sp>
          <p:nvSpPr>
            <p:cNvPr id="58" name="TextBox 57"/>
            <p:cNvSpPr txBox="1"/>
            <p:nvPr/>
          </p:nvSpPr>
          <p:spPr>
            <a:xfrm>
              <a:off x="2073268" y="4648200"/>
              <a:ext cx="5937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Vis</a:t>
              </a:r>
              <a:endParaRPr lang="en-US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1219200" y="2209800"/>
              <a:ext cx="4572000" cy="1828800"/>
              <a:chOff x="1219200" y="2209800"/>
              <a:chExt cx="4572000" cy="1828800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12192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 bwMode="auto">
              <a:xfrm>
                <a:off x="16764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21336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25908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30480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35052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39624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44196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48768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53340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12192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16764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21336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25908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30480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35052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39624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44196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48768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53340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12192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16764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21336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25908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30480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35052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39624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44196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48768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53340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12192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 bwMode="auto">
              <a:xfrm>
                <a:off x="16764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21336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 bwMode="auto">
              <a:xfrm>
                <a:off x="25908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30480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35052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39624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44196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48768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>
                <a:off x="53340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1219200" y="4648200"/>
              <a:ext cx="1371600" cy="457200"/>
              <a:chOff x="1295400" y="4419600"/>
              <a:chExt cx="1371600" cy="457200"/>
            </a:xfrm>
          </p:grpSpPr>
          <p:sp>
            <p:nvSpPr>
              <p:cNvPr id="44" name="Rectangle 43"/>
              <p:cNvSpPr/>
              <p:nvPr/>
            </p:nvSpPr>
            <p:spPr bwMode="auto">
              <a:xfrm>
                <a:off x="1295400" y="44196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1752600" y="44196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2209800" y="44196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4114800" y="2286000"/>
              <a:ext cx="1625866" cy="307777"/>
              <a:chOff x="3962400" y="4648200"/>
              <a:chExt cx="1625866" cy="307777"/>
            </a:xfrm>
          </p:grpSpPr>
          <p:sp>
            <p:nvSpPr>
              <p:cNvPr id="50" name="Rectangle 49"/>
              <p:cNvSpPr/>
              <p:nvPr/>
            </p:nvSpPr>
            <p:spPr bwMode="auto">
              <a:xfrm>
                <a:off x="3962400" y="4648200"/>
                <a:ext cx="1600200" cy="3048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962400" y="4648200"/>
                <a:ext cx="16258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tx1">
                        <a:lumMod val="75000"/>
                      </a:schemeClr>
                    </a:solidFill>
                  </a:rPr>
                  <a:t>Computation Nodes</a:t>
                </a:r>
                <a:endParaRPr lang="en-US" sz="14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914400" y="4724400"/>
              <a:ext cx="748923" cy="533400"/>
              <a:chOff x="914400" y="4724400"/>
              <a:chExt cx="748923" cy="533400"/>
            </a:xfrm>
          </p:grpSpPr>
          <p:sp>
            <p:nvSpPr>
              <p:cNvPr id="54" name="Rectangle 53"/>
              <p:cNvSpPr/>
              <p:nvPr/>
            </p:nvSpPr>
            <p:spPr bwMode="auto">
              <a:xfrm>
                <a:off x="914400" y="4724400"/>
                <a:ext cx="685800" cy="533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4400" y="4724400"/>
                <a:ext cx="7489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Staging</a:t>
                </a:r>
              </a:p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Nodes</a:t>
                </a:r>
                <a:endParaRPr lang="en-US" sz="1400" dirty="0">
                  <a:solidFill>
                    <a:srgbClr val="BFBFBF"/>
                  </a:solidFill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1447800" y="2819400"/>
              <a:ext cx="1535547" cy="461665"/>
              <a:chOff x="3429000" y="4876800"/>
              <a:chExt cx="1535547" cy="461665"/>
            </a:xfrm>
          </p:grpSpPr>
          <p:sp>
            <p:nvSpPr>
              <p:cNvPr id="61" name="Rectangle 60"/>
              <p:cNvSpPr/>
              <p:nvPr/>
            </p:nvSpPr>
            <p:spPr bwMode="auto">
              <a:xfrm>
                <a:off x="3429000" y="4876800"/>
                <a:ext cx="1524000" cy="457200"/>
              </a:xfrm>
              <a:prstGeom prst="rect">
                <a:avLst/>
              </a:prstGeom>
              <a:solidFill>
                <a:srgbClr val="00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429000" y="4876800"/>
                <a:ext cx="15355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Simulation</a:t>
                </a:r>
                <a:endPara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cxnSp>
          <p:nvCxnSpPr>
            <p:cNvPr id="64" name="Straight Arrow Connector 63"/>
            <p:cNvCxnSpPr>
              <a:stCxn id="34" idx="2"/>
              <a:endCxn id="44" idx="0"/>
            </p:cNvCxnSpPr>
            <p:nvPr/>
          </p:nvCxnSpPr>
          <p:spPr bwMode="auto">
            <a:xfrm>
              <a:off x="1447800" y="40386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6" name="Straight Arrow Connector 65"/>
            <p:cNvCxnSpPr>
              <a:stCxn id="35" idx="2"/>
              <a:endCxn id="45" idx="0"/>
            </p:cNvCxnSpPr>
            <p:nvPr/>
          </p:nvCxnSpPr>
          <p:spPr bwMode="auto">
            <a:xfrm>
              <a:off x="1905000" y="40386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8" name="Straight Arrow Connector 67"/>
            <p:cNvCxnSpPr>
              <a:stCxn id="36" idx="2"/>
              <a:endCxn id="46" idx="0"/>
            </p:cNvCxnSpPr>
            <p:nvPr/>
          </p:nvCxnSpPr>
          <p:spPr bwMode="auto">
            <a:xfrm>
              <a:off x="2362200" y="40386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9" name="TextBox 68"/>
            <p:cNvSpPr txBox="1"/>
            <p:nvPr/>
          </p:nvSpPr>
          <p:spPr>
            <a:xfrm>
              <a:off x="2286000" y="4038600"/>
              <a:ext cx="17407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Simulation Results</a:t>
              </a:r>
              <a:endParaRPr lang="en-US" sz="1600" dirty="0"/>
            </a:p>
          </p:txBody>
        </p:sp>
        <p:sp>
          <p:nvSpPr>
            <p:cNvPr id="70" name="Can 69"/>
            <p:cNvSpPr/>
            <p:nvPr/>
          </p:nvSpPr>
          <p:spPr bwMode="auto">
            <a:xfrm>
              <a:off x="1676400" y="5638800"/>
              <a:ext cx="457200" cy="533400"/>
            </a:xfrm>
            <a:prstGeom prst="can">
              <a:avLst/>
            </a:prstGeom>
            <a:solidFill>
              <a:srgbClr val="000000"/>
            </a:solidFill>
            <a:ln w="127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72" name="Straight Arrow Connector 71"/>
            <p:cNvCxnSpPr>
              <a:stCxn id="45" idx="2"/>
              <a:endCxn id="70" idx="1"/>
            </p:cNvCxnSpPr>
            <p:nvPr/>
          </p:nvCxnSpPr>
          <p:spPr bwMode="auto">
            <a:xfrm>
              <a:off x="1905000" y="5105400"/>
              <a:ext cx="0" cy="5334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3" name="TextBox 72"/>
            <p:cNvSpPr txBox="1"/>
            <p:nvPr/>
          </p:nvSpPr>
          <p:spPr>
            <a:xfrm>
              <a:off x="1905000" y="5181600"/>
              <a:ext cx="19219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Visualization Results</a:t>
              </a:r>
              <a:endParaRPr lang="en-US" sz="1600" dirty="0"/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5715000" y="4648200"/>
              <a:ext cx="457200" cy="457200"/>
            </a:xfrm>
            <a:prstGeom prst="rect">
              <a:avLst/>
            </a:prstGeom>
            <a:noFill/>
            <a:ln w="127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5562600" y="4953000"/>
              <a:ext cx="685800" cy="533400"/>
              <a:chOff x="914400" y="4724400"/>
              <a:chExt cx="685800" cy="533400"/>
            </a:xfrm>
          </p:grpSpPr>
          <p:sp>
            <p:nvSpPr>
              <p:cNvPr id="76" name="Rectangle 75"/>
              <p:cNvSpPr/>
              <p:nvPr/>
            </p:nvSpPr>
            <p:spPr bwMode="auto">
              <a:xfrm>
                <a:off x="914400" y="4724400"/>
                <a:ext cx="533400" cy="533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914400" y="4724400"/>
                <a:ext cx="685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Vis</a:t>
                </a:r>
              </a:p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Client</a:t>
                </a:r>
                <a:endParaRPr lang="en-US" sz="1400" dirty="0">
                  <a:solidFill>
                    <a:srgbClr val="BFBFBF"/>
                  </a:solidFill>
                </a:endParaRPr>
              </a:p>
            </p:txBody>
          </p:sp>
        </p:grpSp>
        <p:cxnSp>
          <p:nvCxnSpPr>
            <p:cNvPr id="79" name="Straight Arrow Connector 78"/>
            <p:cNvCxnSpPr>
              <a:stCxn id="46" idx="3"/>
              <a:endCxn id="74" idx="1"/>
            </p:cNvCxnSpPr>
            <p:nvPr/>
          </p:nvCxnSpPr>
          <p:spPr bwMode="auto">
            <a:xfrm>
              <a:off x="2590800" y="4876800"/>
              <a:ext cx="31242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80" name="TextBox 79"/>
            <p:cNvSpPr txBox="1"/>
            <p:nvPr/>
          </p:nvSpPr>
          <p:spPr>
            <a:xfrm>
              <a:off x="2743200" y="4572000"/>
              <a:ext cx="21402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Interactive Vis Controls</a:t>
              </a:r>
              <a:endParaRPr lang="en-US" sz="1600" dirty="0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Transit Visualization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5819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/>
          <p:cNvGrpSpPr/>
          <p:nvPr/>
        </p:nvGrpSpPr>
        <p:grpSpPr>
          <a:xfrm>
            <a:off x="1905000" y="2057400"/>
            <a:ext cx="5334000" cy="3962400"/>
            <a:chOff x="914400" y="2209800"/>
            <a:chExt cx="5334000" cy="3962400"/>
          </a:xfrm>
        </p:grpSpPr>
        <p:sp>
          <p:nvSpPr>
            <p:cNvPr id="58" name="TextBox 57"/>
            <p:cNvSpPr txBox="1"/>
            <p:nvPr/>
          </p:nvSpPr>
          <p:spPr>
            <a:xfrm>
              <a:off x="2073268" y="4648200"/>
              <a:ext cx="5937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Vis</a:t>
              </a:r>
              <a:endParaRPr lang="en-US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1219200" y="2209800"/>
              <a:ext cx="4572000" cy="1828800"/>
              <a:chOff x="1219200" y="2209800"/>
              <a:chExt cx="4572000" cy="1828800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12192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 bwMode="auto">
              <a:xfrm>
                <a:off x="16764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21336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25908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30480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35052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39624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44196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48768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53340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12192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16764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21336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25908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30480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35052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39624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44196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48768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53340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12192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16764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21336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25908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30480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35052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39624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44196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48768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53340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12192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 bwMode="auto">
              <a:xfrm>
                <a:off x="16764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21336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 bwMode="auto">
              <a:xfrm>
                <a:off x="25908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30480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35052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39624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44196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48768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>
                <a:off x="53340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1219200" y="4648200"/>
              <a:ext cx="1371600" cy="457200"/>
              <a:chOff x="1295400" y="4419600"/>
              <a:chExt cx="1371600" cy="457200"/>
            </a:xfrm>
          </p:grpSpPr>
          <p:sp>
            <p:nvSpPr>
              <p:cNvPr id="44" name="Rectangle 43"/>
              <p:cNvSpPr/>
              <p:nvPr/>
            </p:nvSpPr>
            <p:spPr bwMode="auto">
              <a:xfrm>
                <a:off x="1295400" y="44196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1752600" y="44196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2209800" y="44196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4114800" y="2286000"/>
              <a:ext cx="1625866" cy="307777"/>
              <a:chOff x="3962400" y="4648200"/>
              <a:chExt cx="1625866" cy="307777"/>
            </a:xfrm>
          </p:grpSpPr>
          <p:sp>
            <p:nvSpPr>
              <p:cNvPr id="50" name="Rectangle 49"/>
              <p:cNvSpPr/>
              <p:nvPr/>
            </p:nvSpPr>
            <p:spPr bwMode="auto">
              <a:xfrm>
                <a:off x="3962400" y="4648200"/>
                <a:ext cx="1600200" cy="3048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962400" y="4648200"/>
                <a:ext cx="16258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tx1">
                        <a:lumMod val="75000"/>
                      </a:schemeClr>
                    </a:solidFill>
                  </a:rPr>
                  <a:t>Computation Nodes</a:t>
                </a:r>
                <a:endParaRPr lang="en-US" sz="14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914400" y="4724400"/>
              <a:ext cx="748923" cy="533400"/>
              <a:chOff x="914400" y="4724400"/>
              <a:chExt cx="748923" cy="533400"/>
            </a:xfrm>
          </p:grpSpPr>
          <p:sp>
            <p:nvSpPr>
              <p:cNvPr id="54" name="Rectangle 53"/>
              <p:cNvSpPr/>
              <p:nvPr/>
            </p:nvSpPr>
            <p:spPr bwMode="auto">
              <a:xfrm>
                <a:off x="914400" y="4724400"/>
                <a:ext cx="685800" cy="533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4400" y="4724400"/>
                <a:ext cx="7489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Staging</a:t>
                </a:r>
              </a:p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Nodes</a:t>
                </a:r>
                <a:endParaRPr lang="en-US" sz="1400" dirty="0">
                  <a:solidFill>
                    <a:srgbClr val="BFBFBF"/>
                  </a:solidFill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1447800" y="2819400"/>
              <a:ext cx="1535547" cy="461665"/>
              <a:chOff x="3429000" y="4876800"/>
              <a:chExt cx="1535547" cy="461665"/>
            </a:xfrm>
          </p:grpSpPr>
          <p:sp>
            <p:nvSpPr>
              <p:cNvPr id="61" name="Rectangle 60"/>
              <p:cNvSpPr/>
              <p:nvPr/>
            </p:nvSpPr>
            <p:spPr bwMode="auto">
              <a:xfrm>
                <a:off x="3429000" y="4876800"/>
                <a:ext cx="1524000" cy="457200"/>
              </a:xfrm>
              <a:prstGeom prst="rect">
                <a:avLst/>
              </a:prstGeom>
              <a:solidFill>
                <a:srgbClr val="00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429000" y="4876800"/>
                <a:ext cx="15355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Simulation</a:t>
                </a:r>
                <a:endPara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cxnSp>
          <p:nvCxnSpPr>
            <p:cNvPr id="64" name="Straight Arrow Connector 63"/>
            <p:cNvCxnSpPr>
              <a:stCxn id="34" idx="2"/>
              <a:endCxn id="44" idx="0"/>
            </p:cNvCxnSpPr>
            <p:nvPr/>
          </p:nvCxnSpPr>
          <p:spPr bwMode="auto">
            <a:xfrm>
              <a:off x="1447800" y="40386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6" name="Straight Arrow Connector 65"/>
            <p:cNvCxnSpPr>
              <a:stCxn id="35" idx="2"/>
              <a:endCxn id="45" idx="0"/>
            </p:cNvCxnSpPr>
            <p:nvPr/>
          </p:nvCxnSpPr>
          <p:spPr bwMode="auto">
            <a:xfrm>
              <a:off x="1905000" y="40386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8" name="Straight Arrow Connector 67"/>
            <p:cNvCxnSpPr>
              <a:stCxn id="36" idx="2"/>
              <a:endCxn id="46" idx="0"/>
            </p:cNvCxnSpPr>
            <p:nvPr/>
          </p:nvCxnSpPr>
          <p:spPr bwMode="auto">
            <a:xfrm>
              <a:off x="2362200" y="40386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9" name="TextBox 68"/>
            <p:cNvSpPr txBox="1"/>
            <p:nvPr/>
          </p:nvSpPr>
          <p:spPr>
            <a:xfrm>
              <a:off x="2286000" y="4038600"/>
              <a:ext cx="17407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Simulation Results</a:t>
              </a:r>
              <a:endParaRPr lang="en-US" sz="1600" dirty="0"/>
            </a:p>
          </p:txBody>
        </p:sp>
        <p:sp>
          <p:nvSpPr>
            <p:cNvPr id="70" name="Can 69"/>
            <p:cNvSpPr/>
            <p:nvPr/>
          </p:nvSpPr>
          <p:spPr bwMode="auto">
            <a:xfrm>
              <a:off x="1676400" y="5638800"/>
              <a:ext cx="457200" cy="533400"/>
            </a:xfrm>
            <a:prstGeom prst="can">
              <a:avLst/>
            </a:prstGeom>
            <a:solidFill>
              <a:srgbClr val="000000"/>
            </a:solidFill>
            <a:ln w="127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72" name="Straight Arrow Connector 71"/>
            <p:cNvCxnSpPr>
              <a:stCxn id="45" idx="2"/>
              <a:endCxn id="70" idx="1"/>
            </p:cNvCxnSpPr>
            <p:nvPr/>
          </p:nvCxnSpPr>
          <p:spPr bwMode="auto">
            <a:xfrm>
              <a:off x="1905000" y="5105400"/>
              <a:ext cx="0" cy="5334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3" name="TextBox 72"/>
            <p:cNvSpPr txBox="1"/>
            <p:nvPr/>
          </p:nvSpPr>
          <p:spPr>
            <a:xfrm>
              <a:off x="1905000" y="5181600"/>
              <a:ext cx="19219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Visualization Results</a:t>
              </a:r>
              <a:endParaRPr lang="en-US" sz="1600" dirty="0"/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5715000" y="4648200"/>
              <a:ext cx="457200" cy="457200"/>
            </a:xfrm>
            <a:prstGeom prst="rect">
              <a:avLst/>
            </a:prstGeom>
            <a:noFill/>
            <a:ln w="127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5562600" y="4953000"/>
              <a:ext cx="685800" cy="533400"/>
              <a:chOff x="914400" y="4724400"/>
              <a:chExt cx="685800" cy="533400"/>
            </a:xfrm>
          </p:grpSpPr>
          <p:sp>
            <p:nvSpPr>
              <p:cNvPr id="76" name="Rectangle 75"/>
              <p:cNvSpPr/>
              <p:nvPr/>
            </p:nvSpPr>
            <p:spPr bwMode="auto">
              <a:xfrm>
                <a:off x="914400" y="4724400"/>
                <a:ext cx="533400" cy="533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914400" y="4724400"/>
                <a:ext cx="685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Vis</a:t>
                </a:r>
              </a:p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Client</a:t>
                </a:r>
                <a:endParaRPr lang="en-US" sz="1400" dirty="0">
                  <a:solidFill>
                    <a:srgbClr val="BFBFBF"/>
                  </a:solidFill>
                </a:endParaRPr>
              </a:p>
            </p:txBody>
          </p:sp>
        </p:grpSp>
        <p:cxnSp>
          <p:nvCxnSpPr>
            <p:cNvPr id="79" name="Straight Arrow Connector 78"/>
            <p:cNvCxnSpPr>
              <a:stCxn id="46" idx="3"/>
              <a:endCxn id="74" idx="1"/>
            </p:cNvCxnSpPr>
            <p:nvPr/>
          </p:nvCxnSpPr>
          <p:spPr bwMode="auto">
            <a:xfrm>
              <a:off x="2590800" y="4876800"/>
              <a:ext cx="31242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80" name="TextBox 79"/>
            <p:cNvSpPr txBox="1"/>
            <p:nvPr/>
          </p:nvSpPr>
          <p:spPr>
            <a:xfrm>
              <a:off x="2743200" y="4572000"/>
              <a:ext cx="21402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Interactive Vis Controls</a:t>
              </a:r>
              <a:endParaRPr lang="en-US" sz="1600" dirty="0"/>
            </a:p>
          </p:txBody>
        </p:sp>
      </p:grpSp>
      <p:sp>
        <p:nvSpPr>
          <p:cNvPr id="52" name="Title 5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Transit Visualization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1447800" y="1828800"/>
            <a:ext cx="6172200" cy="2286000"/>
          </a:xfrm>
          <a:prstGeom prst="ellipse">
            <a:avLst/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47267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/>
          <p:cNvGrpSpPr/>
          <p:nvPr/>
        </p:nvGrpSpPr>
        <p:grpSpPr>
          <a:xfrm>
            <a:off x="1905000" y="2057400"/>
            <a:ext cx="5334000" cy="3962400"/>
            <a:chOff x="914400" y="2209800"/>
            <a:chExt cx="5334000" cy="3962400"/>
          </a:xfrm>
        </p:grpSpPr>
        <p:sp>
          <p:nvSpPr>
            <p:cNvPr id="58" name="TextBox 57"/>
            <p:cNvSpPr txBox="1"/>
            <p:nvPr/>
          </p:nvSpPr>
          <p:spPr>
            <a:xfrm>
              <a:off x="2073268" y="4648200"/>
              <a:ext cx="5937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Vis</a:t>
              </a:r>
              <a:endParaRPr lang="en-US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1219200" y="2209800"/>
              <a:ext cx="4572000" cy="1828800"/>
              <a:chOff x="1219200" y="2209800"/>
              <a:chExt cx="4572000" cy="1828800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12192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 bwMode="auto">
              <a:xfrm>
                <a:off x="16764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21336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25908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30480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35052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39624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44196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48768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53340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12192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16764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21336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25908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30480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35052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39624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44196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48768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53340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12192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16764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21336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25908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30480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35052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39624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44196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48768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53340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12192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 bwMode="auto">
              <a:xfrm>
                <a:off x="16764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21336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 bwMode="auto">
              <a:xfrm>
                <a:off x="25908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30480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35052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39624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44196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48768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>
                <a:off x="53340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1219200" y="4648200"/>
              <a:ext cx="1371600" cy="457200"/>
              <a:chOff x="1295400" y="4419600"/>
              <a:chExt cx="1371600" cy="457200"/>
            </a:xfrm>
          </p:grpSpPr>
          <p:sp>
            <p:nvSpPr>
              <p:cNvPr id="44" name="Rectangle 43"/>
              <p:cNvSpPr/>
              <p:nvPr/>
            </p:nvSpPr>
            <p:spPr bwMode="auto">
              <a:xfrm>
                <a:off x="1295400" y="44196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1752600" y="44196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2209800" y="44196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4114800" y="2286000"/>
              <a:ext cx="1625866" cy="307777"/>
              <a:chOff x="3962400" y="4648200"/>
              <a:chExt cx="1625866" cy="307777"/>
            </a:xfrm>
          </p:grpSpPr>
          <p:sp>
            <p:nvSpPr>
              <p:cNvPr id="50" name="Rectangle 49"/>
              <p:cNvSpPr/>
              <p:nvPr/>
            </p:nvSpPr>
            <p:spPr bwMode="auto">
              <a:xfrm>
                <a:off x="3962400" y="4648200"/>
                <a:ext cx="1600200" cy="3048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962400" y="4648200"/>
                <a:ext cx="16258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tx1">
                        <a:lumMod val="75000"/>
                      </a:schemeClr>
                    </a:solidFill>
                  </a:rPr>
                  <a:t>Computation Nodes</a:t>
                </a:r>
                <a:endParaRPr lang="en-US" sz="14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914400" y="4724400"/>
              <a:ext cx="748923" cy="533400"/>
              <a:chOff x="914400" y="4724400"/>
              <a:chExt cx="748923" cy="533400"/>
            </a:xfrm>
          </p:grpSpPr>
          <p:sp>
            <p:nvSpPr>
              <p:cNvPr id="54" name="Rectangle 53"/>
              <p:cNvSpPr/>
              <p:nvPr/>
            </p:nvSpPr>
            <p:spPr bwMode="auto">
              <a:xfrm>
                <a:off x="914400" y="4724400"/>
                <a:ext cx="685800" cy="533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4400" y="4724400"/>
                <a:ext cx="7489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Staging</a:t>
                </a:r>
              </a:p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Nodes</a:t>
                </a:r>
                <a:endParaRPr lang="en-US" sz="1400" dirty="0">
                  <a:solidFill>
                    <a:srgbClr val="BFBFBF"/>
                  </a:solidFill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1447800" y="2819400"/>
              <a:ext cx="1535547" cy="461665"/>
              <a:chOff x="3429000" y="4876800"/>
              <a:chExt cx="1535547" cy="461665"/>
            </a:xfrm>
          </p:grpSpPr>
          <p:sp>
            <p:nvSpPr>
              <p:cNvPr id="61" name="Rectangle 60"/>
              <p:cNvSpPr/>
              <p:nvPr/>
            </p:nvSpPr>
            <p:spPr bwMode="auto">
              <a:xfrm>
                <a:off x="3429000" y="4876800"/>
                <a:ext cx="1524000" cy="457200"/>
              </a:xfrm>
              <a:prstGeom prst="rect">
                <a:avLst/>
              </a:prstGeom>
              <a:solidFill>
                <a:srgbClr val="00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429000" y="4876800"/>
                <a:ext cx="15355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Simulation</a:t>
                </a:r>
                <a:endPara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cxnSp>
          <p:nvCxnSpPr>
            <p:cNvPr id="64" name="Straight Arrow Connector 63"/>
            <p:cNvCxnSpPr>
              <a:stCxn id="34" idx="2"/>
              <a:endCxn id="44" idx="0"/>
            </p:cNvCxnSpPr>
            <p:nvPr/>
          </p:nvCxnSpPr>
          <p:spPr bwMode="auto">
            <a:xfrm>
              <a:off x="1447800" y="40386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6" name="Straight Arrow Connector 65"/>
            <p:cNvCxnSpPr>
              <a:stCxn id="35" idx="2"/>
              <a:endCxn id="45" idx="0"/>
            </p:cNvCxnSpPr>
            <p:nvPr/>
          </p:nvCxnSpPr>
          <p:spPr bwMode="auto">
            <a:xfrm>
              <a:off x="1905000" y="40386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8" name="Straight Arrow Connector 67"/>
            <p:cNvCxnSpPr>
              <a:stCxn id="36" idx="2"/>
              <a:endCxn id="46" idx="0"/>
            </p:cNvCxnSpPr>
            <p:nvPr/>
          </p:nvCxnSpPr>
          <p:spPr bwMode="auto">
            <a:xfrm>
              <a:off x="2362200" y="40386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9" name="TextBox 68"/>
            <p:cNvSpPr txBox="1"/>
            <p:nvPr/>
          </p:nvSpPr>
          <p:spPr>
            <a:xfrm>
              <a:off x="2286000" y="4038600"/>
              <a:ext cx="17407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Simulation Results</a:t>
              </a:r>
              <a:endParaRPr lang="en-US" sz="1600" dirty="0"/>
            </a:p>
          </p:txBody>
        </p:sp>
        <p:sp>
          <p:nvSpPr>
            <p:cNvPr id="70" name="Can 69"/>
            <p:cNvSpPr/>
            <p:nvPr/>
          </p:nvSpPr>
          <p:spPr bwMode="auto">
            <a:xfrm>
              <a:off x="1676400" y="5638800"/>
              <a:ext cx="457200" cy="533400"/>
            </a:xfrm>
            <a:prstGeom prst="can">
              <a:avLst/>
            </a:prstGeom>
            <a:solidFill>
              <a:srgbClr val="000000"/>
            </a:solidFill>
            <a:ln w="127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72" name="Straight Arrow Connector 71"/>
            <p:cNvCxnSpPr>
              <a:stCxn id="45" idx="2"/>
              <a:endCxn id="70" idx="1"/>
            </p:cNvCxnSpPr>
            <p:nvPr/>
          </p:nvCxnSpPr>
          <p:spPr bwMode="auto">
            <a:xfrm>
              <a:off x="1905000" y="5105400"/>
              <a:ext cx="0" cy="5334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3" name="TextBox 72"/>
            <p:cNvSpPr txBox="1"/>
            <p:nvPr/>
          </p:nvSpPr>
          <p:spPr>
            <a:xfrm>
              <a:off x="1905000" y="5181600"/>
              <a:ext cx="19219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Visualization Results</a:t>
              </a:r>
              <a:endParaRPr lang="en-US" sz="1600" dirty="0"/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5715000" y="4648200"/>
              <a:ext cx="457200" cy="457200"/>
            </a:xfrm>
            <a:prstGeom prst="rect">
              <a:avLst/>
            </a:prstGeom>
            <a:noFill/>
            <a:ln w="127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5562600" y="4953000"/>
              <a:ext cx="685800" cy="533400"/>
              <a:chOff x="914400" y="4724400"/>
              <a:chExt cx="685800" cy="533400"/>
            </a:xfrm>
          </p:grpSpPr>
          <p:sp>
            <p:nvSpPr>
              <p:cNvPr id="76" name="Rectangle 75"/>
              <p:cNvSpPr/>
              <p:nvPr/>
            </p:nvSpPr>
            <p:spPr bwMode="auto">
              <a:xfrm>
                <a:off x="914400" y="4724400"/>
                <a:ext cx="533400" cy="533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914400" y="4724400"/>
                <a:ext cx="685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Vis</a:t>
                </a:r>
              </a:p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Client</a:t>
                </a:r>
                <a:endParaRPr lang="en-US" sz="1400" dirty="0">
                  <a:solidFill>
                    <a:srgbClr val="BFBFBF"/>
                  </a:solidFill>
                </a:endParaRPr>
              </a:p>
            </p:txBody>
          </p:sp>
        </p:grpSp>
        <p:cxnSp>
          <p:nvCxnSpPr>
            <p:cNvPr id="79" name="Straight Arrow Connector 78"/>
            <p:cNvCxnSpPr>
              <a:stCxn id="46" idx="3"/>
              <a:endCxn id="74" idx="1"/>
            </p:cNvCxnSpPr>
            <p:nvPr/>
          </p:nvCxnSpPr>
          <p:spPr bwMode="auto">
            <a:xfrm>
              <a:off x="2590800" y="4876800"/>
              <a:ext cx="31242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80" name="TextBox 79"/>
            <p:cNvSpPr txBox="1"/>
            <p:nvPr/>
          </p:nvSpPr>
          <p:spPr>
            <a:xfrm>
              <a:off x="2743200" y="4572000"/>
              <a:ext cx="21402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Interactive Vis Controls</a:t>
              </a:r>
              <a:endParaRPr lang="en-US" sz="1600" dirty="0"/>
            </a:p>
          </p:txBody>
        </p:sp>
      </p:grpSp>
      <p:sp>
        <p:nvSpPr>
          <p:cNvPr id="52" name="Title 5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Transit Visualization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1600200" y="4343400"/>
            <a:ext cx="2514600" cy="762000"/>
          </a:xfrm>
          <a:prstGeom prst="ellipse">
            <a:avLst/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618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/>
          <p:cNvGrpSpPr/>
          <p:nvPr/>
        </p:nvGrpSpPr>
        <p:grpSpPr>
          <a:xfrm>
            <a:off x="1905000" y="2057400"/>
            <a:ext cx="5334000" cy="3962400"/>
            <a:chOff x="914400" y="2209800"/>
            <a:chExt cx="5334000" cy="3962400"/>
          </a:xfrm>
        </p:grpSpPr>
        <p:sp>
          <p:nvSpPr>
            <p:cNvPr id="58" name="TextBox 57"/>
            <p:cNvSpPr txBox="1"/>
            <p:nvPr/>
          </p:nvSpPr>
          <p:spPr>
            <a:xfrm>
              <a:off x="2073268" y="4648200"/>
              <a:ext cx="5937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Vis</a:t>
              </a:r>
              <a:endParaRPr lang="en-US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1219200" y="2209800"/>
              <a:ext cx="4572000" cy="1828800"/>
              <a:chOff x="1219200" y="2209800"/>
              <a:chExt cx="4572000" cy="1828800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12192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 bwMode="auto">
              <a:xfrm>
                <a:off x="16764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21336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25908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30480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35052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39624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44196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48768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53340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12192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16764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21336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25908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30480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35052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39624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44196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48768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53340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12192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16764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21336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25908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30480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35052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39624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44196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48768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53340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12192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 bwMode="auto">
              <a:xfrm>
                <a:off x="16764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21336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 bwMode="auto">
              <a:xfrm>
                <a:off x="25908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30480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35052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39624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44196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48768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>
                <a:off x="53340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1219200" y="4648200"/>
              <a:ext cx="1371600" cy="457200"/>
              <a:chOff x="1295400" y="4419600"/>
              <a:chExt cx="1371600" cy="457200"/>
            </a:xfrm>
          </p:grpSpPr>
          <p:sp>
            <p:nvSpPr>
              <p:cNvPr id="44" name="Rectangle 43"/>
              <p:cNvSpPr/>
              <p:nvPr/>
            </p:nvSpPr>
            <p:spPr bwMode="auto">
              <a:xfrm>
                <a:off x="1295400" y="44196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1752600" y="44196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2209800" y="44196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4114800" y="2286000"/>
              <a:ext cx="1625866" cy="307777"/>
              <a:chOff x="3962400" y="4648200"/>
              <a:chExt cx="1625866" cy="307777"/>
            </a:xfrm>
          </p:grpSpPr>
          <p:sp>
            <p:nvSpPr>
              <p:cNvPr id="50" name="Rectangle 49"/>
              <p:cNvSpPr/>
              <p:nvPr/>
            </p:nvSpPr>
            <p:spPr bwMode="auto">
              <a:xfrm>
                <a:off x="3962400" y="4648200"/>
                <a:ext cx="1600200" cy="3048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962400" y="4648200"/>
                <a:ext cx="16258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tx1">
                        <a:lumMod val="75000"/>
                      </a:schemeClr>
                    </a:solidFill>
                  </a:rPr>
                  <a:t>Computation Nodes</a:t>
                </a:r>
                <a:endParaRPr lang="en-US" sz="14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914400" y="4724400"/>
              <a:ext cx="748923" cy="533400"/>
              <a:chOff x="914400" y="4724400"/>
              <a:chExt cx="748923" cy="533400"/>
            </a:xfrm>
          </p:grpSpPr>
          <p:sp>
            <p:nvSpPr>
              <p:cNvPr id="54" name="Rectangle 53"/>
              <p:cNvSpPr/>
              <p:nvPr/>
            </p:nvSpPr>
            <p:spPr bwMode="auto">
              <a:xfrm>
                <a:off x="914400" y="4724400"/>
                <a:ext cx="685800" cy="533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4400" y="4724400"/>
                <a:ext cx="7489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Staging</a:t>
                </a:r>
              </a:p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Nodes</a:t>
                </a:r>
                <a:endParaRPr lang="en-US" sz="1400" dirty="0">
                  <a:solidFill>
                    <a:srgbClr val="BFBFBF"/>
                  </a:solidFill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1447800" y="2819400"/>
              <a:ext cx="1535547" cy="461665"/>
              <a:chOff x="3429000" y="4876800"/>
              <a:chExt cx="1535547" cy="461665"/>
            </a:xfrm>
          </p:grpSpPr>
          <p:sp>
            <p:nvSpPr>
              <p:cNvPr id="61" name="Rectangle 60"/>
              <p:cNvSpPr/>
              <p:nvPr/>
            </p:nvSpPr>
            <p:spPr bwMode="auto">
              <a:xfrm>
                <a:off x="3429000" y="4876800"/>
                <a:ext cx="1524000" cy="457200"/>
              </a:xfrm>
              <a:prstGeom prst="rect">
                <a:avLst/>
              </a:prstGeom>
              <a:solidFill>
                <a:srgbClr val="00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429000" y="4876800"/>
                <a:ext cx="15355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Simulation</a:t>
                </a:r>
                <a:endPara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cxnSp>
          <p:nvCxnSpPr>
            <p:cNvPr id="64" name="Straight Arrow Connector 63"/>
            <p:cNvCxnSpPr>
              <a:stCxn id="34" idx="2"/>
              <a:endCxn id="44" idx="0"/>
            </p:cNvCxnSpPr>
            <p:nvPr/>
          </p:nvCxnSpPr>
          <p:spPr bwMode="auto">
            <a:xfrm>
              <a:off x="1447800" y="40386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6" name="Straight Arrow Connector 65"/>
            <p:cNvCxnSpPr>
              <a:stCxn id="35" idx="2"/>
              <a:endCxn id="45" idx="0"/>
            </p:cNvCxnSpPr>
            <p:nvPr/>
          </p:nvCxnSpPr>
          <p:spPr bwMode="auto">
            <a:xfrm>
              <a:off x="1905000" y="40386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8" name="Straight Arrow Connector 67"/>
            <p:cNvCxnSpPr>
              <a:stCxn id="36" idx="2"/>
              <a:endCxn id="46" idx="0"/>
            </p:cNvCxnSpPr>
            <p:nvPr/>
          </p:nvCxnSpPr>
          <p:spPr bwMode="auto">
            <a:xfrm>
              <a:off x="2362200" y="40386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9" name="TextBox 68"/>
            <p:cNvSpPr txBox="1"/>
            <p:nvPr/>
          </p:nvSpPr>
          <p:spPr>
            <a:xfrm>
              <a:off x="2286000" y="4038600"/>
              <a:ext cx="17407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Simulation Results</a:t>
              </a:r>
              <a:endParaRPr lang="en-US" sz="1600" dirty="0"/>
            </a:p>
          </p:txBody>
        </p:sp>
        <p:sp>
          <p:nvSpPr>
            <p:cNvPr id="70" name="Can 69"/>
            <p:cNvSpPr/>
            <p:nvPr/>
          </p:nvSpPr>
          <p:spPr bwMode="auto">
            <a:xfrm>
              <a:off x="1676400" y="5638800"/>
              <a:ext cx="457200" cy="533400"/>
            </a:xfrm>
            <a:prstGeom prst="can">
              <a:avLst/>
            </a:prstGeom>
            <a:solidFill>
              <a:srgbClr val="000000"/>
            </a:solidFill>
            <a:ln w="127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72" name="Straight Arrow Connector 71"/>
            <p:cNvCxnSpPr>
              <a:stCxn id="45" idx="2"/>
              <a:endCxn id="70" idx="1"/>
            </p:cNvCxnSpPr>
            <p:nvPr/>
          </p:nvCxnSpPr>
          <p:spPr bwMode="auto">
            <a:xfrm>
              <a:off x="1905000" y="5105400"/>
              <a:ext cx="0" cy="5334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3" name="TextBox 72"/>
            <p:cNvSpPr txBox="1"/>
            <p:nvPr/>
          </p:nvSpPr>
          <p:spPr>
            <a:xfrm>
              <a:off x="1905000" y="5181600"/>
              <a:ext cx="19219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Visualization Results</a:t>
              </a:r>
              <a:endParaRPr lang="en-US" sz="1600" dirty="0"/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5715000" y="4648200"/>
              <a:ext cx="457200" cy="457200"/>
            </a:xfrm>
            <a:prstGeom prst="rect">
              <a:avLst/>
            </a:prstGeom>
            <a:noFill/>
            <a:ln w="127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5562600" y="4953000"/>
              <a:ext cx="685800" cy="533400"/>
              <a:chOff x="914400" y="4724400"/>
              <a:chExt cx="685800" cy="533400"/>
            </a:xfrm>
          </p:grpSpPr>
          <p:sp>
            <p:nvSpPr>
              <p:cNvPr id="76" name="Rectangle 75"/>
              <p:cNvSpPr/>
              <p:nvPr/>
            </p:nvSpPr>
            <p:spPr bwMode="auto">
              <a:xfrm>
                <a:off x="914400" y="4724400"/>
                <a:ext cx="533400" cy="533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914400" y="4724400"/>
                <a:ext cx="685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Vis</a:t>
                </a:r>
              </a:p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Client</a:t>
                </a:r>
                <a:endParaRPr lang="en-US" sz="1400" dirty="0">
                  <a:solidFill>
                    <a:srgbClr val="BFBFBF"/>
                  </a:solidFill>
                </a:endParaRPr>
              </a:p>
            </p:txBody>
          </p:sp>
        </p:grpSp>
        <p:cxnSp>
          <p:nvCxnSpPr>
            <p:cNvPr id="79" name="Straight Arrow Connector 78"/>
            <p:cNvCxnSpPr>
              <a:stCxn id="46" idx="3"/>
              <a:endCxn id="74" idx="1"/>
            </p:cNvCxnSpPr>
            <p:nvPr/>
          </p:nvCxnSpPr>
          <p:spPr bwMode="auto">
            <a:xfrm>
              <a:off x="2590800" y="4876800"/>
              <a:ext cx="31242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80" name="TextBox 79"/>
            <p:cNvSpPr txBox="1"/>
            <p:nvPr/>
          </p:nvSpPr>
          <p:spPr>
            <a:xfrm>
              <a:off x="2743200" y="4572000"/>
              <a:ext cx="21402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Interactive Vis Controls</a:t>
              </a:r>
              <a:endParaRPr lang="en-US" sz="1600" dirty="0"/>
            </a:p>
          </p:txBody>
        </p:sp>
      </p:grpSp>
      <p:sp>
        <p:nvSpPr>
          <p:cNvPr id="52" name="Title 5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Transit Visualization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2438400" y="4953000"/>
            <a:ext cx="914400" cy="1295400"/>
          </a:xfrm>
          <a:prstGeom prst="ellipse">
            <a:avLst/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4019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/>
          <p:cNvGrpSpPr/>
          <p:nvPr/>
        </p:nvGrpSpPr>
        <p:grpSpPr>
          <a:xfrm>
            <a:off x="1905000" y="2057400"/>
            <a:ext cx="5334000" cy="3962400"/>
            <a:chOff x="914400" y="2209800"/>
            <a:chExt cx="5334000" cy="3962400"/>
          </a:xfrm>
        </p:grpSpPr>
        <p:sp>
          <p:nvSpPr>
            <p:cNvPr id="58" name="TextBox 57"/>
            <p:cNvSpPr txBox="1"/>
            <p:nvPr/>
          </p:nvSpPr>
          <p:spPr>
            <a:xfrm>
              <a:off x="2073268" y="4648200"/>
              <a:ext cx="5937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Vis</a:t>
              </a:r>
              <a:endParaRPr lang="en-US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1219200" y="2209800"/>
              <a:ext cx="4572000" cy="1828800"/>
              <a:chOff x="1219200" y="2209800"/>
              <a:chExt cx="4572000" cy="1828800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12192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 bwMode="auto">
              <a:xfrm>
                <a:off x="16764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21336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25908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30480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35052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39624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44196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48768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53340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12192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16764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21336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25908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30480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35052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39624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44196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48768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53340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12192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16764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21336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25908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30480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35052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39624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44196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48768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53340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12192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 bwMode="auto">
              <a:xfrm>
                <a:off x="16764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21336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 bwMode="auto">
              <a:xfrm>
                <a:off x="25908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30480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35052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39624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44196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48768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>
                <a:off x="53340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1219200" y="4648200"/>
              <a:ext cx="1371600" cy="457200"/>
              <a:chOff x="1295400" y="4419600"/>
              <a:chExt cx="1371600" cy="457200"/>
            </a:xfrm>
          </p:grpSpPr>
          <p:sp>
            <p:nvSpPr>
              <p:cNvPr id="44" name="Rectangle 43"/>
              <p:cNvSpPr/>
              <p:nvPr/>
            </p:nvSpPr>
            <p:spPr bwMode="auto">
              <a:xfrm>
                <a:off x="1295400" y="44196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1752600" y="44196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2209800" y="44196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4114800" y="2286000"/>
              <a:ext cx="1625866" cy="307777"/>
              <a:chOff x="3962400" y="4648200"/>
              <a:chExt cx="1625866" cy="307777"/>
            </a:xfrm>
          </p:grpSpPr>
          <p:sp>
            <p:nvSpPr>
              <p:cNvPr id="50" name="Rectangle 49"/>
              <p:cNvSpPr/>
              <p:nvPr/>
            </p:nvSpPr>
            <p:spPr bwMode="auto">
              <a:xfrm>
                <a:off x="3962400" y="4648200"/>
                <a:ext cx="1600200" cy="3048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962400" y="4648200"/>
                <a:ext cx="16258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tx1">
                        <a:lumMod val="75000"/>
                      </a:schemeClr>
                    </a:solidFill>
                  </a:rPr>
                  <a:t>Computation Nodes</a:t>
                </a:r>
                <a:endParaRPr lang="en-US" sz="14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914400" y="4724400"/>
              <a:ext cx="748923" cy="533400"/>
              <a:chOff x="914400" y="4724400"/>
              <a:chExt cx="748923" cy="533400"/>
            </a:xfrm>
          </p:grpSpPr>
          <p:sp>
            <p:nvSpPr>
              <p:cNvPr id="54" name="Rectangle 53"/>
              <p:cNvSpPr/>
              <p:nvPr/>
            </p:nvSpPr>
            <p:spPr bwMode="auto">
              <a:xfrm>
                <a:off x="914400" y="4724400"/>
                <a:ext cx="685800" cy="533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4400" y="4724400"/>
                <a:ext cx="7489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Staging</a:t>
                </a:r>
              </a:p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Nodes</a:t>
                </a:r>
                <a:endParaRPr lang="en-US" sz="1400" dirty="0">
                  <a:solidFill>
                    <a:srgbClr val="BFBFBF"/>
                  </a:solidFill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1447800" y="2819400"/>
              <a:ext cx="1535547" cy="461665"/>
              <a:chOff x="3429000" y="4876800"/>
              <a:chExt cx="1535547" cy="461665"/>
            </a:xfrm>
          </p:grpSpPr>
          <p:sp>
            <p:nvSpPr>
              <p:cNvPr id="61" name="Rectangle 60"/>
              <p:cNvSpPr/>
              <p:nvPr/>
            </p:nvSpPr>
            <p:spPr bwMode="auto">
              <a:xfrm>
                <a:off x="3429000" y="4876800"/>
                <a:ext cx="1524000" cy="457200"/>
              </a:xfrm>
              <a:prstGeom prst="rect">
                <a:avLst/>
              </a:prstGeom>
              <a:solidFill>
                <a:srgbClr val="00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429000" y="4876800"/>
                <a:ext cx="15355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Simulation</a:t>
                </a:r>
                <a:endPara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cxnSp>
          <p:nvCxnSpPr>
            <p:cNvPr id="64" name="Straight Arrow Connector 63"/>
            <p:cNvCxnSpPr>
              <a:stCxn id="34" idx="2"/>
              <a:endCxn id="44" idx="0"/>
            </p:cNvCxnSpPr>
            <p:nvPr/>
          </p:nvCxnSpPr>
          <p:spPr bwMode="auto">
            <a:xfrm>
              <a:off x="1447800" y="40386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6" name="Straight Arrow Connector 65"/>
            <p:cNvCxnSpPr>
              <a:stCxn id="35" idx="2"/>
              <a:endCxn id="45" idx="0"/>
            </p:cNvCxnSpPr>
            <p:nvPr/>
          </p:nvCxnSpPr>
          <p:spPr bwMode="auto">
            <a:xfrm>
              <a:off x="1905000" y="40386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8" name="Straight Arrow Connector 67"/>
            <p:cNvCxnSpPr>
              <a:stCxn id="36" idx="2"/>
              <a:endCxn id="46" idx="0"/>
            </p:cNvCxnSpPr>
            <p:nvPr/>
          </p:nvCxnSpPr>
          <p:spPr bwMode="auto">
            <a:xfrm>
              <a:off x="2362200" y="40386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9" name="TextBox 68"/>
            <p:cNvSpPr txBox="1"/>
            <p:nvPr/>
          </p:nvSpPr>
          <p:spPr>
            <a:xfrm>
              <a:off x="2286000" y="4038600"/>
              <a:ext cx="17407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Simulation Results</a:t>
              </a:r>
              <a:endParaRPr lang="en-US" sz="1600" dirty="0"/>
            </a:p>
          </p:txBody>
        </p:sp>
        <p:sp>
          <p:nvSpPr>
            <p:cNvPr id="70" name="Can 69"/>
            <p:cNvSpPr/>
            <p:nvPr/>
          </p:nvSpPr>
          <p:spPr bwMode="auto">
            <a:xfrm>
              <a:off x="1676400" y="5638800"/>
              <a:ext cx="457200" cy="533400"/>
            </a:xfrm>
            <a:prstGeom prst="can">
              <a:avLst/>
            </a:prstGeom>
            <a:solidFill>
              <a:srgbClr val="000000"/>
            </a:solidFill>
            <a:ln w="127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72" name="Straight Arrow Connector 71"/>
            <p:cNvCxnSpPr>
              <a:stCxn id="45" idx="2"/>
              <a:endCxn id="70" idx="1"/>
            </p:cNvCxnSpPr>
            <p:nvPr/>
          </p:nvCxnSpPr>
          <p:spPr bwMode="auto">
            <a:xfrm>
              <a:off x="1905000" y="5105400"/>
              <a:ext cx="0" cy="5334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3" name="TextBox 72"/>
            <p:cNvSpPr txBox="1"/>
            <p:nvPr/>
          </p:nvSpPr>
          <p:spPr>
            <a:xfrm>
              <a:off x="1905000" y="5181600"/>
              <a:ext cx="19219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Visualization Results</a:t>
              </a:r>
              <a:endParaRPr lang="en-US" sz="1600" dirty="0"/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5715000" y="4648200"/>
              <a:ext cx="457200" cy="457200"/>
            </a:xfrm>
            <a:prstGeom prst="rect">
              <a:avLst/>
            </a:prstGeom>
            <a:noFill/>
            <a:ln w="127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5562600" y="4953000"/>
              <a:ext cx="685800" cy="533400"/>
              <a:chOff x="914400" y="4724400"/>
              <a:chExt cx="685800" cy="533400"/>
            </a:xfrm>
          </p:grpSpPr>
          <p:sp>
            <p:nvSpPr>
              <p:cNvPr id="76" name="Rectangle 75"/>
              <p:cNvSpPr/>
              <p:nvPr/>
            </p:nvSpPr>
            <p:spPr bwMode="auto">
              <a:xfrm>
                <a:off x="914400" y="4724400"/>
                <a:ext cx="533400" cy="533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914400" y="4724400"/>
                <a:ext cx="685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Vis</a:t>
                </a:r>
              </a:p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Client</a:t>
                </a:r>
                <a:endParaRPr lang="en-US" sz="1400" dirty="0">
                  <a:solidFill>
                    <a:srgbClr val="BFBFBF"/>
                  </a:solidFill>
                </a:endParaRPr>
              </a:p>
            </p:txBody>
          </p:sp>
        </p:grpSp>
        <p:cxnSp>
          <p:nvCxnSpPr>
            <p:cNvPr id="79" name="Straight Arrow Connector 78"/>
            <p:cNvCxnSpPr>
              <a:stCxn id="46" idx="3"/>
              <a:endCxn id="74" idx="1"/>
            </p:cNvCxnSpPr>
            <p:nvPr/>
          </p:nvCxnSpPr>
          <p:spPr bwMode="auto">
            <a:xfrm>
              <a:off x="2590800" y="4876800"/>
              <a:ext cx="31242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80" name="TextBox 79"/>
            <p:cNvSpPr txBox="1"/>
            <p:nvPr/>
          </p:nvSpPr>
          <p:spPr>
            <a:xfrm>
              <a:off x="2743200" y="4572000"/>
              <a:ext cx="21402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Interactive Vis Controls</a:t>
              </a:r>
              <a:endParaRPr lang="en-US" sz="1600" dirty="0"/>
            </a:p>
          </p:txBody>
        </p:sp>
      </p:grpSp>
      <p:sp>
        <p:nvSpPr>
          <p:cNvPr id="52" name="Title 5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Transit Visualization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3733800" y="4267200"/>
            <a:ext cx="4038600" cy="914400"/>
          </a:xfrm>
          <a:prstGeom prst="ellipse">
            <a:avLst/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29020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3200404"/>
            <a:ext cx="3352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 </a:t>
            </a:r>
            <a:r>
              <a:rPr lang="en-US" dirty="0" err="1" smtClean="0"/>
              <a:t>Biddiscombe’s</a:t>
            </a:r>
            <a:r>
              <a:rPr lang="en-US" dirty="0" smtClean="0"/>
              <a:t> stuff</a:t>
            </a:r>
            <a:endParaRPr lang="en-US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-96" y="1"/>
            <a:ext cx="8072991" cy="4724400"/>
            <a:chOff x="-197" y="0"/>
            <a:chExt cx="9144197" cy="53512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97" y="0"/>
              <a:ext cx="9144000" cy="357024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566160"/>
              <a:ext cx="9144000" cy="1785121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5731" y="3352800"/>
            <a:ext cx="2408271" cy="3505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143000" y="4800604"/>
            <a:ext cx="5257800" cy="1754327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175" cmpd="sng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onsolas"/>
                <a:cs typeface="Consolas"/>
              </a:rPr>
              <a:t>&lt;</a:t>
            </a:r>
            <a:r>
              <a:rPr lang="en-US" sz="1200" dirty="0" err="1" smtClean="0">
                <a:latin typeface="Consolas"/>
                <a:cs typeface="Consolas"/>
              </a:rPr>
              <a:t>DataExportProperty</a:t>
            </a:r>
            <a:r>
              <a:rPr lang="en-US" sz="1200" dirty="0" smtClean="0">
                <a:latin typeface="Consolas"/>
                <a:cs typeface="Consolas"/>
              </a:rPr>
              <a:t> name="</a:t>
            </a:r>
            <a:r>
              <a:rPr lang="en-US" sz="1200" dirty="0" err="1" smtClean="0">
                <a:latin typeface="Consolas"/>
                <a:cs typeface="Consolas"/>
              </a:rPr>
              <a:t>ModifiedBodyNodes</a:t>
            </a:r>
            <a:r>
              <a:rPr lang="en-US" sz="1200" dirty="0" smtClean="0">
                <a:latin typeface="Consolas"/>
                <a:cs typeface="Consolas"/>
              </a:rPr>
              <a:t>" 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command</a:t>
            </a:r>
            <a:r>
              <a:rPr lang="en-US" sz="1200" dirty="0">
                <a:latin typeface="Consolas"/>
                <a:cs typeface="Consolas"/>
              </a:rPr>
              <a:t>="</a:t>
            </a:r>
            <a:r>
              <a:rPr lang="en-US" sz="1200" dirty="0" err="1">
                <a:latin typeface="Consolas"/>
                <a:cs typeface="Consolas"/>
              </a:rPr>
              <a:t>SetSteeringArray</a:t>
            </a:r>
            <a:r>
              <a:rPr lang="en-US" sz="1200" dirty="0">
                <a:latin typeface="Consolas"/>
                <a:cs typeface="Consolas"/>
              </a:rPr>
              <a:t>"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label</a:t>
            </a:r>
            <a:r>
              <a:rPr lang="en-US" sz="1200" dirty="0">
                <a:latin typeface="Consolas"/>
                <a:cs typeface="Consolas"/>
              </a:rPr>
              <a:t>="Modified Body Node Data"&gt;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&lt;</a:t>
            </a:r>
            <a:r>
              <a:rPr lang="en-US" sz="1200" dirty="0" err="1">
                <a:latin typeface="Consolas"/>
                <a:cs typeface="Consolas"/>
              </a:rPr>
              <a:t>DataExportDomain</a:t>
            </a:r>
            <a:r>
              <a:rPr lang="en-US" sz="1200" dirty="0">
                <a:latin typeface="Consolas"/>
                <a:cs typeface="Consolas"/>
              </a:rPr>
              <a:t> name="</a:t>
            </a:r>
            <a:r>
              <a:rPr lang="en-US" sz="1200" dirty="0" err="1" smtClean="0">
                <a:latin typeface="Consolas"/>
                <a:cs typeface="Consolas"/>
              </a:rPr>
              <a:t>data_export</a:t>
            </a:r>
            <a:r>
              <a:rPr lang="en-US" sz="1200" dirty="0" smtClean="0">
                <a:latin typeface="Consolas"/>
                <a:cs typeface="Consolas"/>
              </a:rPr>
              <a:t>"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</a:t>
            </a:r>
            <a:r>
              <a:rPr lang="en-US" sz="1200" dirty="0" err="1" smtClean="0">
                <a:latin typeface="Consolas"/>
                <a:cs typeface="Consolas"/>
              </a:rPr>
              <a:t>full_path</a:t>
            </a:r>
            <a:r>
              <a:rPr lang="en-US" sz="1200" dirty="0" smtClean="0">
                <a:latin typeface="Consolas"/>
                <a:cs typeface="Consolas"/>
              </a:rPr>
              <a:t>="/</a:t>
            </a:r>
            <a:r>
              <a:rPr lang="en-US" sz="1200" dirty="0" err="1" smtClean="0">
                <a:latin typeface="Consolas"/>
                <a:cs typeface="Consolas"/>
              </a:rPr>
              <a:t>Mesh_DataSet</a:t>
            </a:r>
            <a:r>
              <a:rPr lang="en-US" sz="1200" dirty="0" smtClean="0">
                <a:latin typeface="Consolas"/>
                <a:cs typeface="Consolas"/>
              </a:rPr>
              <a:t>"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</a:t>
            </a:r>
            <a:r>
              <a:rPr lang="en-US" sz="1200" dirty="0" err="1" smtClean="0">
                <a:latin typeface="Consolas"/>
                <a:cs typeface="Consolas"/>
              </a:rPr>
              <a:t>geometry_path</a:t>
            </a:r>
            <a:r>
              <a:rPr lang="en-US" sz="1200" dirty="0">
                <a:latin typeface="Consolas"/>
                <a:cs typeface="Consolas"/>
              </a:rPr>
              <a:t>="/Mesh_Nodes#1/</a:t>
            </a:r>
            <a:r>
              <a:rPr lang="en-US" sz="1200" dirty="0" err="1">
                <a:latin typeface="Consolas"/>
                <a:cs typeface="Consolas"/>
              </a:rPr>
              <a:t>NewXYZ</a:t>
            </a:r>
            <a:r>
              <a:rPr lang="en-US" sz="1200" dirty="0">
                <a:latin typeface="Consolas"/>
                <a:cs typeface="Consolas"/>
              </a:rPr>
              <a:t>"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</a:t>
            </a:r>
            <a:r>
              <a:rPr lang="en-US" sz="1200" dirty="0" err="1" smtClean="0">
                <a:latin typeface="Consolas"/>
                <a:cs typeface="Consolas"/>
              </a:rPr>
              <a:t>topology_path</a:t>
            </a:r>
            <a:r>
              <a:rPr lang="en-US" sz="1200" dirty="0">
                <a:latin typeface="Consolas"/>
                <a:cs typeface="Consolas"/>
              </a:rPr>
              <a:t>="/Mesh_Nodes#1/</a:t>
            </a:r>
            <a:r>
              <a:rPr lang="en-US" sz="1200" dirty="0" err="1">
                <a:latin typeface="Consolas"/>
                <a:cs typeface="Consolas"/>
              </a:rPr>
              <a:t>NewCo</a:t>
            </a:r>
            <a:r>
              <a:rPr lang="en-US" sz="1200" dirty="0">
                <a:latin typeface="Consolas"/>
                <a:cs typeface="Consolas"/>
              </a:rPr>
              <a:t>..."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</a:t>
            </a:r>
            <a:r>
              <a:rPr lang="en-US" sz="1200" dirty="0" err="1" smtClean="0">
                <a:latin typeface="Consolas"/>
                <a:cs typeface="Consolas"/>
              </a:rPr>
              <a:t>command_property</a:t>
            </a:r>
            <a:r>
              <a:rPr lang="en-US" sz="1200" dirty="0">
                <a:latin typeface="Consolas"/>
                <a:cs typeface="Consolas"/>
              </a:rPr>
              <a:t>="</a:t>
            </a:r>
            <a:r>
              <a:rPr lang="en-US" sz="1200" dirty="0" err="1" smtClean="0">
                <a:latin typeface="Consolas"/>
                <a:cs typeface="Consolas"/>
              </a:rPr>
              <a:t>ReloadFreeBodyMesh</a:t>
            </a:r>
            <a:r>
              <a:rPr lang="en-US" sz="1200" dirty="0" smtClean="0">
                <a:latin typeface="Consolas"/>
                <a:cs typeface="Consolas"/>
              </a:rPr>
              <a:t>" /&gt;</a:t>
            </a:r>
            <a:endParaRPr lang="en-US" sz="1200" dirty="0">
              <a:latin typeface="Consolas"/>
              <a:cs typeface="Consolas"/>
            </a:endParaRPr>
          </a:p>
          <a:p>
            <a:r>
              <a:rPr lang="en-US" sz="1200" dirty="0" smtClean="0">
                <a:latin typeface="Consolas"/>
                <a:cs typeface="Consolas"/>
              </a:rPr>
              <a:t>&lt;</a:t>
            </a:r>
            <a:r>
              <a:rPr lang="en-US" sz="1200" dirty="0">
                <a:latin typeface="Consolas"/>
                <a:cs typeface="Consolas"/>
              </a:rPr>
              <a:t>/</a:t>
            </a:r>
            <a:r>
              <a:rPr lang="en-US" sz="1200" dirty="0" err="1">
                <a:latin typeface="Consolas"/>
                <a:cs typeface="Consolas"/>
              </a:rPr>
              <a:t>DataExportProperty</a:t>
            </a:r>
            <a:r>
              <a:rPr lang="en-US" sz="1200" dirty="0">
                <a:latin typeface="Consolas"/>
                <a:cs typeface="Consolas"/>
              </a:rPr>
              <a:t>&gt;</a:t>
            </a:r>
            <a:endParaRPr lang="en-US" sz="1200" dirty="0" smtClean="0">
              <a:latin typeface="Consolas"/>
              <a:cs typeface="Consola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642556"/>
            <a:ext cx="6781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Biddiscombe, et al, “Parallel Computational Steering and Analysis for HPC Applications using a ParaView Interface and the HDF5 DSM Virtual File Driver.”</a:t>
            </a:r>
            <a:endParaRPr lang="en-US" sz="800" dirty="0"/>
          </a:p>
        </p:txBody>
      </p:sp>
      <p:cxnSp>
        <p:nvCxnSpPr>
          <p:cNvPr id="10" name="Straight Connector 9"/>
          <p:cNvCxnSpPr/>
          <p:nvPr/>
        </p:nvCxnSpPr>
        <p:spPr bwMode="auto">
          <a:xfrm flipH="1">
            <a:off x="6248400" y="4495800"/>
            <a:ext cx="685800" cy="457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6248400" y="5943600"/>
            <a:ext cx="685800" cy="533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115364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i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800" y="0"/>
            <a:ext cx="675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7375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(Hide)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Overview history: Onyx to Exascale</a:t>
            </a:r>
          </a:p>
          <a:p>
            <a:r>
              <a:rPr lang="en-US" dirty="0" smtClean="0"/>
              <a:t>ParaView</a:t>
            </a:r>
          </a:p>
          <a:p>
            <a:pPr lvl="1"/>
            <a:r>
              <a:rPr lang="en-US" dirty="0" smtClean="0"/>
              <a:t>General capabilities</a:t>
            </a:r>
          </a:p>
          <a:p>
            <a:pPr lvl="1"/>
            <a:r>
              <a:rPr lang="en-US" dirty="0" smtClean="0"/>
              <a:t>Remote visualization</a:t>
            </a:r>
          </a:p>
          <a:p>
            <a:r>
              <a:rPr lang="en-US" dirty="0" smtClean="0"/>
              <a:t>In situ</a:t>
            </a:r>
          </a:p>
          <a:p>
            <a:pPr lvl="1"/>
            <a:r>
              <a:rPr lang="en-US" dirty="0" smtClean="0"/>
              <a:t>Workflow, In transit</a:t>
            </a:r>
          </a:p>
          <a:p>
            <a:r>
              <a:rPr lang="en-US" dirty="0" smtClean="0"/>
              <a:t>Exascale challenges</a:t>
            </a:r>
          </a:p>
          <a:p>
            <a:pPr lvl="1"/>
            <a:r>
              <a:rPr lang="en-US" dirty="0" smtClean="0"/>
              <a:t>What changes</a:t>
            </a:r>
          </a:p>
          <a:p>
            <a:pPr lvl="1"/>
            <a:r>
              <a:rPr lang="en-US" dirty="0" err="1" smtClean="0"/>
              <a:t>Dax</a:t>
            </a:r>
            <a:endParaRPr lang="en-US" dirty="0" smtClean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Slide of Doom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3885931"/>
              </p:ext>
            </p:extLst>
          </p:nvPr>
        </p:nvGraphicFramePr>
        <p:xfrm>
          <a:off x="533400" y="1066800"/>
          <a:ext cx="8077200" cy="4450080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3200400"/>
                <a:gridCol w="1447800"/>
                <a:gridCol w="1447800"/>
                <a:gridCol w="19812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2010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“2018”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Factor Change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System Peak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 Pf/s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Ef</a:t>
                      </a:r>
                      <a:r>
                        <a:rPr lang="en-US" dirty="0" smtClean="0"/>
                        <a:t>/s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500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Power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 MW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 MW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System Memory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0.3 PB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 PB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33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Node Performance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0.125 </a:t>
                      </a:r>
                      <a:r>
                        <a:rPr lang="en-US" dirty="0" err="1" smtClean="0"/>
                        <a:t>Gf</a:t>
                      </a:r>
                      <a:r>
                        <a:rPr lang="en-US" dirty="0" smtClean="0"/>
                        <a:t>/s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 </a:t>
                      </a:r>
                      <a:r>
                        <a:rPr lang="en-US" dirty="0" err="1" smtClean="0"/>
                        <a:t>Tf</a:t>
                      </a:r>
                      <a:r>
                        <a:rPr lang="en-US" dirty="0" smtClean="0"/>
                        <a:t>/s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Node Memory BW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25 GB/s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400 GB/s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Node Concurrency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 </a:t>
                      </a:r>
                      <a:r>
                        <a:rPr lang="en-US" dirty="0" err="1" smtClean="0"/>
                        <a:t>cpus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1,000 </a:t>
                      </a:r>
                      <a:r>
                        <a:rPr lang="en-US" dirty="0" err="1" smtClean="0"/>
                        <a:t>cpus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83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Interconnect BW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1.5 GB/s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 GB/s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33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System Size</a:t>
                      </a:r>
                      <a:r>
                        <a:rPr lang="en-US" baseline="0" dirty="0" smtClean="0"/>
                        <a:t> (nodes)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 K nodes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 M nodes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Concurrency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225 K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 B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4,444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Storage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15 PB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300 PB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Input/Output</a:t>
                      </a:r>
                      <a:r>
                        <a:rPr lang="en-US" dirty="0" smtClean="0"/>
                        <a:t> bandwidth</a:t>
                      </a:r>
                      <a:endParaRPr lang="en-US" dirty="0"/>
                    </a:p>
                  </a:txBody>
                  <a:tcPr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0.2 TB/s</a:t>
                      </a:r>
                      <a:endParaRPr lang="en-US" dirty="0"/>
                    </a:p>
                  </a:txBody>
                  <a:tcPr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 TB/s</a:t>
                      </a:r>
                      <a:endParaRPr lang="en-US" dirty="0"/>
                    </a:p>
                  </a:txBody>
                  <a:tcPr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50963" y="6457890"/>
            <a:ext cx="6842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DOE Exascale Initiative Roadmap, Architecture and Technology Workshop, San Diego, December, 2009.</a:t>
            </a:r>
          </a:p>
          <a:p>
            <a:r>
              <a:rPr lang="en-US" sz="1000" dirty="0" smtClean="0"/>
              <a:t>Reported in </a:t>
            </a:r>
            <a:r>
              <a:rPr lang="en-US" sz="1000" i="1" dirty="0" smtClean="0"/>
              <a:t>The Opportunities and Challenges of Exascale Computing</a:t>
            </a:r>
            <a:r>
              <a:rPr lang="en-US" sz="1000" dirty="0" smtClean="0"/>
              <a:t>, Summary Report of the ASCAC Subcommittee, Fall 2010.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6068677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Slide of Doom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1350479"/>
              </p:ext>
            </p:extLst>
          </p:nvPr>
        </p:nvGraphicFramePr>
        <p:xfrm>
          <a:off x="533400" y="1066800"/>
          <a:ext cx="8077200" cy="4450080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3200400"/>
                <a:gridCol w="1447800"/>
                <a:gridCol w="1447800"/>
                <a:gridCol w="19812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2010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“2018”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Factor Change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System Peak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 Pf/s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Ef</a:t>
                      </a:r>
                      <a:r>
                        <a:rPr lang="en-US" dirty="0" smtClean="0"/>
                        <a:t>/s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500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Power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 MW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 MW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System Memory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0.3 PB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 PB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33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Node Performance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0.125 </a:t>
                      </a:r>
                      <a:r>
                        <a:rPr lang="en-US" dirty="0" err="1" smtClean="0"/>
                        <a:t>Gf</a:t>
                      </a:r>
                      <a:r>
                        <a:rPr lang="en-US" dirty="0" smtClean="0"/>
                        <a:t>/s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 </a:t>
                      </a:r>
                      <a:r>
                        <a:rPr lang="en-US" dirty="0" err="1" smtClean="0"/>
                        <a:t>Tf</a:t>
                      </a:r>
                      <a:r>
                        <a:rPr lang="en-US" dirty="0" smtClean="0"/>
                        <a:t>/s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Node Memory BW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25 GB/s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400 GB/s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Node Concurrency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 </a:t>
                      </a:r>
                      <a:r>
                        <a:rPr lang="en-US" dirty="0" err="1" smtClean="0"/>
                        <a:t>cpus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1,000 </a:t>
                      </a:r>
                      <a:r>
                        <a:rPr lang="en-US" dirty="0" err="1" smtClean="0"/>
                        <a:t>cpus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83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Interconnect BW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1.5 GB/s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 GB/s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33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System Size</a:t>
                      </a:r>
                      <a:r>
                        <a:rPr lang="en-US" baseline="0" dirty="0" smtClean="0"/>
                        <a:t> (nodes)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 K nodes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 M nodes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Concurrency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225 K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 B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4,444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Storage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15 PB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300 PB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Input/Output</a:t>
                      </a:r>
                      <a:r>
                        <a:rPr lang="en-US" dirty="0" smtClean="0"/>
                        <a:t> bandwidth</a:t>
                      </a:r>
                      <a:endParaRPr lang="en-US" dirty="0"/>
                    </a:p>
                  </a:txBody>
                  <a:tcPr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0.2 TB/s</a:t>
                      </a:r>
                      <a:endParaRPr lang="en-US" dirty="0"/>
                    </a:p>
                  </a:txBody>
                  <a:tcPr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 TB/s</a:t>
                      </a:r>
                      <a:endParaRPr lang="en-US" dirty="0"/>
                    </a:p>
                  </a:txBody>
                  <a:tcPr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50963" y="6457890"/>
            <a:ext cx="6842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DOE Exascale Initiative Roadmap, Architecture and Technology Workshop, San Diego, December, 2009.</a:t>
            </a:r>
          </a:p>
          <a:p>
            <a:r>
              <a:rPr lang="en-US" sz="1000" dirty="0" smtClean="0"/>
              <a:t>Reported in </a:t>
            </a:r>
            <a:r>
              <a:rPr lang="en-US" sz="1000" i="1" dirty="0" smtClean="0"/>
              <a:t>The Opportunities and Challenges of Exascale Computing</a:t>
            </a:r>
            <a:r>
              <a:rPr lang="en-US" sz="1000" dirty="0" smtClean="0"/>
              <a:t>, Summary Report of the ASCAC Subcommittee, Fall 2010.</a:t>
            </a:r>
            <a:endParaRPr lang="en-US" sz="1000" dirty="0"/>
          </a:p>
        </p:txBody>
      </p:sp>
      <p:sp>
        <p:nvSpPr>
          <p:cNvPr id="5" name="Oval 4"/>
          <p:cNvSpPr/>
          <p:nvPr/>
        </p:nvSpPr>
        <p:spPr bwMode="auto">
          <a:xfrm>
            <a:off x="7696200" y="4343400"/>
            <a:ext cx="1066800" cy="457200"/>
          </a:xfrm>
          <a:prstGeom prst="ellipse">
            <a:avLst/>
          </a:prstGeom>
          <a:gradFill flip="none" rotWithShape="1">
            <a:gsLst>
              <a:gs pos="50000">
                <a:schemeClr val="bg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8077200" y="2133600"/>
            <a:ext cx="685800" cy="457200"/>
          </a:xfrm>
          <a:prstGeom prst="ellipse">
            <a:avLst/>
          </a:prstGeom>
          <a:gradFill flip="none" rotWithShape="1">
            <a:gsLst>
              <a:gs pos="50000">
                <a:schemeClr val="bg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82982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Naïve Scaling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6217831"/>
              </p:ext>
            </p:extLst>
          </p:nvPr>
        </p:nvGraphicFramePr>
        <p:xfrm>
          <a:off x="533400" y="1066800"/>
          <a:ext cx="8077200" cy="1112520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3200400"/>
                <a:gridCol w="1447800"/>
                <a:gridCol w="1447800"/>
                <a:gridCol w="19812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2010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“2018”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Factor Change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System Memory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0.3 PB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 PB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33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Concurrency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225 K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 B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4,444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50963" y="6457890"/>
            <a:ext cx="6842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DOE Exascale Initiative Roadmap, Architecture and Technology Workshop, San Diego, December, 2009.</a:t>
            </a:r>
          </a:p>
          <a:p>
            <a:r>
              <a:rPr lang="en-US" sz="1000" dirty="0" smtClean="0"/>
              <a:t>Reported in </a:t>
            </a:r>
            <a:r>
              <a:rPr lang="en-US" sz="1000" i="1" dirty="0" smtClean="0"/>
              <a:t>The Opportunities and Challenges of Exascale Computing</a:t>
            </a:r>
            <a:r>
              <a:rPr lang="en-US" sz="1000" dirty="0" smtClean="0"/>
              <a:t>, Summary Report of the ASCAC Subcommittee, Fall 2010.</a:t>
            </a: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2895600"/>
            <a:ext cx="1689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67E7E"/>
                </a:solidFill>
                <a:latin typeface="Comic Sans MS"/>
                <a:cs typeface="Comic Sans MS"/>
              </a:rPr>
              <a:t>MPI Only?</a:t>
            </a:r>
            <a:endParaRPr lang="en-US" dirty="0">
              <a:solidFill>
                <a:srgbClr val="F67E7E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3429000"/>
            <a:ext cx="4537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67E7E"/>
                </a:solidFill>
                <a:latin typeface="Comic Sans MS"/>
                <a:cs typeface="Comic Sans MS"/>
              </a:rPr>
              <a:t>Vis object code + state: 20MB</a:t>
            </a:r>
            <a:endParaRPr lang="en-US" dirty="0">
              <a:solidFill>
                <a:srgbClr val="F67E7E"/>
              </a:solidFill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3962400"/>
            <a:ext cx="6687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67E7E"/>
                </a:solidFill>
                <a:latin typeface="Comic Sans MS"/>
                <a:cs typeface="Comic Sans MS"/>
              </a:rPr>
              <a:t>On Jaguar: 20MB × 200,000 processes = 4TB</a:t>
            </a:r>
            <a:endParaRPr lang="en-US" dirty="0">
              <a:solidFill>
                <a:srgbClr val="F67E7E"/>
              </a:solidFill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4495800"/>
            <a:ext cx="730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67E7E"/>
                </a:solidFill>
                <a:latin typeface="Comic Sans MS"/>
                <a:cs typeface="Comic Sans MS"/>
              </a:rPr>
              <a:t>On Exascale: 20MB × 1 billion processes = 20PB !</a:t>
            </a:r>
            <a:endParaRPr lang="en-US" dirty="0">
              <a:solidFill>
                <a:srgbClr val="F67E7E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3292648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Naïve Scaling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3010416"/>
              </p:ext>
            </p:extLst>
          </p:nvPr>
        </p:nvGraphicFramePr>
        <p:xfrm>
          <a:off x="533400" y="1066800"/>
          <a:ext cx="8077200" cy="1112520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3200400"/>
                <a:gridCol w="1447800"/>
                <a:gridCol w="1447800"/>
                <a:gridCol w="19812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2010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“2018”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Factor Change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System Memory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0.3 PB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 PB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33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Concurrency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225 K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 B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4,444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50963" y="6457890"/>
            <a:ext cx="6842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DOE Exascale Initiative Roadmap, Architecture and Technology Workshop, San Diego, December, 2009.</a:t>
            </a:r>
          </a:p>
          <a:p>
            <a:r>
              <a:rPr lang="en-US" sz="1000" dirty="0" smtClean="0"/>
              <a:t>Reported in </a:t>
            </a:r>
            <a:r>
              <a:rPr lang="en-US" sz="1000" i="1" dirty="0" smtClean="0"/>
              <a:t>The Opportunities and Challenges of Exascale Computing</a:t>
            </a:r>
            <a:r>
              <a:rPr lang="en-US" sz="1000" dirty="0" smtClean="0"/>
              <a:t>, Summary Report of the ASCAC Subcommittee, Fall 2010.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2895600"/>
            <a:ext cx="5741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67E7E"/>
                </a:solidFill>
                <a:latin typeface="Comic Sans MS"/>
                <a:cs typeface="Comic Sans MS"/>
              </a:rPr>
              <a:t>Visualization pipeline too heavyweight?</a:t>
            </a:r>
            <a:endParaRPr lang="en-US" dirty="0">
              <a:solidFill>
                <a:srgbClr val="F67E7E"/>
              </a:solidFill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3429000"/>
            <a:ext cx="7323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67E7E"/>
                </a:solidFill>
                <a:latin typeface="Comic Sans MS"/>
                <a:cs typeface="Comic Sans MS"/>
              </a:rPr>
              <a:t>On Jaguar: 1 trillion cells </a:t>
            </a:r>
            <a:r>
              <a:rPr lang="en-US" dirty="0" smtClean="0">
                <a:solidFill>
                  <a:srgbClr val="F67E7E"/>
                </a:solidFill>
                <a:latin typeface="Comic Sans MS"/>
                <a:cs typeface="Comic Sans MS"/>
                <a:sym typeface="Wingdings"/>
              </a:rPr>
              <a:t> 5 million cells/thread</a:t>
            </a:r>
            <a:endParaRPr lang="en-US" dirty="0">
              <a:solidFill>
                <a:srgbClr val="F67E7E"/>
              </a:solidFill>
              <a:latin typeface="Comic Sans MS"/>
              <a:cs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3962400"/>
            <a:ext cx="7200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67E7E"/>
                </a:solidFill>
                <a:latin typeface="Comic Sans MS"/>
                <a:cs typeface="Comic Sans MS"/>
              </a:rPr>
              <a:t>On Exascale: </a:t>
            </a:r>
            <a:r>
              <a:rPr lang="en-US" dirty="0">
                <a:solidFill>
                  <a:srgbClr val="F67E7E"/>
                </a:solidFill>
                <a:latin typeface="Comic Sans MS"/>
                <a:cs typeface="Comic Sans MS"/>
              </a:rPr>
              <a:t>3</a:t>
            </a:r>
            <a:r>
              <a:rPr lang="en-US" dirty="0" smtClean="0">
                <a:solidFill>
                  <a:srgbClr val="F67E7E"/>
                </a:solidFill>
                <a:latin typeface="Comic Sans MS"/>
                <a:cs typeface="Comic Sans MS"/>
              </a:rPr>
              <a:t>0 trillion cells </a:t>
            </a:r>
            <a:r>
              <a:rPr lang="en-US" dirty="0" smtClean="0">
                <a:solidFill>
                  <a:srgbClr val="F67E7E"/>
                </a:solidFill>
                <a:latin typeface="Comic Sans MS"/>
                <a:cs typeface="Comic Sans MS"/>
                <a:sym typeface="Wingdings"/>
              </a:rPr>
              <a:t> 30K cells/thread</a:t>
            </a:r>
            <a:endParaRPr lang="en-US" dirty="0">
              <a:solidFill>
                <a:srgbClr val="F67E7E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24402302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Gri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1447800"/>
            <a:ext cx="2308861" cy="1828800"/>
          </a:xfrm>
          <a:prstGeom prst="rect">
            <a:avLst/>
          </a:prstGeom>
        </p:spPr>
      </p:pic>
      <p:pic>
        <p:nvPicPr>
          <p:cNvPr id="19" name="Picture 18" descr="GridPartitione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1447800"/>
            <a:ext cx="2308860" cy="1828800"/>
          </a:xfrm>
          <a:prstGeom prst="rect">
            <a:avLst/>
          </a:prstGeom>
        </p:spPr>
      </p:pic>
      <p:pic>
        <p:nvPicPr>
          <p:cNvPr id="20" name="Picture 19" descr="Element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1447800"/>
            <a:ext cx="2308860" cy="18288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Revisiting the Pipeline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Lightweight Object</a:t>
            </a:r>
          </a:p>
          <a:p>
            <a:r>
              <a:rPr lang="en-US" dirty="0" smtClean="0"/>
              <a:t>Serial Execution</a:t>
            </a:r>
          </a:p>
          <a:p>
            <a:r>
              <a:rPr lang="en-US" dirty="0" smtClean="0"/>
              <a:t>No explicit partitioning</a:t>
            </a:r>
          </a:p>
          <a:p>
            <a:r>
              <a:rPr lang="en-US" dirty="0" smtClean="0"/>
              <a:t>No access to larger structures</a:t>
            </a:r>
          </a:p>
          <a:p>
            <a:r>
              <a:rPr lang="en-US" dirty="0" smtClean="0"/>
              <a:t>No state</a:t>
            </a:r>
          </a:p>
          <a:p>
            <a:r>
              <a:rPr lang="en-US" dirty="0" smtClean="0"/>
              <a:t>Changing programming models</a:t>
            </a:r>
          </a:p>
          <a:p>
            <a:r>
              <a:rPr lang="en-US" dirty="0" smtClean="0"/>
              <a:t>No communication</a:t>
            </a:r>
          </a:p>
        </p:txBody>
      </p:sp>
      <p:grpSp>
        <p:nvGrpSpPr>
          <p:cNvPr id="2" name="Group 15"/>
          <p:cNvGrpSpPr/>
          <p:nvPr/>
        </p:nvGrpSpPr>
        <p:grpSpPr>
          <a:xfrm>
            <a:off x="1815253" y="1905000"/>
            <a:ext cx="1676400" cy="3277394"/>
            <a:chOff x="3733800" y="1219200"/>
            <a:chExt cx="1676400" cy="3277394"/>
          </a:xfrm>
        </p:grpSpPr>
        <p:sp>
          <p:nvSpPr>
            <p:cNvPr id="13" name="Rounded Rectangle 12"/>
            <p:cNvSpPr/>
            <p:nvPr/>
          </p:nvSpPr>
          <p:spPr bwMode="auto">
            <a:xfrm>
              <a:off x="3733800" y="2438400"/>
              <a:ext cx="1676400" cy="838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Filter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14" name="Straight Arrow Connector 13"/>
            <p:cNvCxnSpPr>
              <a:stCxn id="13" idx="2"/>
            </p:cNvCxnSpPr>
            <p:nvPr/>
          </p:nvCxnSpPr>
          <p:spPr bwMode="auto">
            <a:xfrm rot="5400000">
              <a:off x="3962400" y="3886200"/>
              <a:ext cx="1219200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rot="5400000">
              <a:off x="3963194" y="1828006"/>
              <a:ext cx="1219200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08670771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Dax</a:t>
            </a:r>
            <a:r>
              <a:rPr lang="en-US" dirty="0" smtClean="0"/>
              <a:t> Makes it Easy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500" y="1371600"/>
            <a:ext cx="4381500" cy="5410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400" dirty="0" err="1">
                <a:latin typeface="Consolas"/>
                <a:cs typeface="Consolas"/>
              </a:rPr>
              <a:t>int</a:t>
            </a:r>
            <a:r>
              <a:rPr lang="en-US" sz="1400" dirty="0">
                <a:latin typeface="Consolas"/>
                <a:cs typeface="Consolas"/>
              </a:rPr>
              <a:t> </a:t>
            </a:r>
            <a:r>
              <a:rPr lang="en-US" sz="1400" dirty="0" err="1">
                <a:latin typeface="Consolas"/>
                <a:cs typeface="Consolas"/>
              </a:rPr>
              <a:t>vtkCellDerivatives</a:t>
            </a:r>
            <a:r>
              <a:rPr lang="en-US" sz="1400" dirty="0">
                <a:latin typeface="Consolas"/>
                <a:cs typeface="Consolas"/>
              </a:rPr>
              <a:t>::</a:t>
            </a:r>
            <a:r>
              <a:rPr lang="en-US" sz="1400" dirty="0" err="1">
                <a:latin typeface="Consolas"/>
                <a:cs typeface="Consolas"/>
              </a:rPr>
              <a:t>RequestData</a:t>
            </a:r>
            <a:r>
              <a:rPr lang="en-US" sz="1400" dirty="0">
                <a:latin typeface="Consolas"/>
                <a:cs typeface="Consolas"/>
              </a:rPr>
              <a:t>(...)</a:t>
            </a:r>
          </a:p>
          <a:p>
            <a:r>
              <a:rPr lang="en-US" sz="1400" dirty="0">
                <a:latin typeface="Consolas"/>
                <a:cs typeface="Consolas"/>
              </a:rPr>
              <a:t>{</a:t>
            </a:r>
          </a:p>
          <a:p>
            <a:r>
              <a:rPr lang="en-US" sz="1400" dirty="0">
                <a:latin typeface="Consolas"/>
                <a:cs typeface="Consolas"/>
              </a:rPr>
              <a:t>  ...[allocate output arrays]...</a:t>
            </a:r>
          </a:p>
          <a:p>
            <a:r>
              <a:rPr lang="en-US" sz="1400" dirty="0">
                <a:latin typeface="Consolas"/>
                <a:cs typeface="Consolas"/>
              </a:rPr>
              <a:t>  ...[validate inputs]...</a:t>
            </a:r>
          </a:p>
          <a:p>
            <a:r>
              <a:rPr lang="en-US" sz="1400" dirty="0">
                <a:latin typeface="Consolas"/>
                <a:cs typeface="Consolas"/>
              </a:rPr>
              <a:t>  for (</a:t>
            </a:r>
            <a:r>
              <a:rPr lang="en-US" sz="1400" dirty="0" err="1">
                <a:latin typeface="Consolas"/>
                <a:cs typeface="Consolas"/>
              </a:rPr>
              <a:t>cellId</a:t>
            </a:r>
            <a:r>
              <a:rPr lang="en-US" sz="1400" dirty="0">
                <a:latin typeface="Consolas"/>
                <a:cs typeface="Consolas"/>
              </a:rPr>
              <a:t>=0; </a:t>
            </a:r>
            <a:r>
              <a:rPr lang="en-US" sz="1400" dirty="0" err="1">
                <a:latin typeface="Consolas"/>
                <a:cs typeface="Consolas"/>
              </a:rPr>
              <a:t>cellId</a:t>
            </a:r>
            <a:r>
              <a:rPr lang="en-US" sz="1400" dirty="0">
                <a:latin typeface="Consolas"/>
                <a:cs typeface="Consolas"/>
              </a:rPr>
              <a:t> &lt; </a:t>
            </a:r>
            <a:r>
              <a:rPr lang="en-US" sz="1400" dirty="0" err="1">
                <a:latin typeface="Consolas"/>
                <a:cs typeface="Consolas"/>
              </a:rPr>
              <a:t>numCells</a:t>
            </a:r>
            <a:r>
              <a:rPr lang="en-US" sz="1400" dirty="0">
                <a:latin typeface="Consolas"/>
                <a:cs typeface="Consolas"/>
              </a:rPr>
              <a:t>; </a:t>
            </a:r>
            <a:r>
              <a:rPr lang="en-US" sz="1400" dirty="0" err="1">
                <a:latin typeface="Consolas"/>
                <a:cs typeface="Consolas"/>
              </a:rPr>
              <a:t>cellId</a:t>
            </a:r>
            <a:r>
              <a:rPr lang="en-US" sz="1400" dirty="0">
                <a:latin typeface="Consolas"/>
                <a:cs typeface="Consolas"/>
              </a:rPr>
              <a:t>++)</a:t>
            </a:r>
          </a:p>
          <a:p>
            <a:r>
              <a:rPr lang="en-US" sz="1400" dirty="0">
                <a:latin typeface="Consolas"/>
                <a:cs typeface="Consolas"/>
              </a:rPr>
              <a:t>    {</a:t>
            </a:r>
          </a:p>
          <a:p>
            <a:r>
              <a:rPr lang="en-US" sz="1400" dirty="0">
                <a:latin typeface="Consolas"/>
                <a:cs typeface="Consolas"/>
              </a:rPr>
              <a:t>    ...[update progress]...</a:t>
            </a:r>
          </a:p>
          <a:p>
            <a:r>
              <a:rPr lang="en-US" sz="1400" dirty="0">
                <a:latin typeface="Consolas"/>
                <a:cs typeface="Consolas"/>
              </a:rPr>
              <a:t>    input-&gt;</a:t>
            </a:r>
            <a:r>
              <a:rPr lang="en-US" sz="1400" dirty="0" err="1">
                <a:latin typeface="Consolas"/>
                <a:cs typeface="Consolas"/>
              </a:rPr>
              <a:t>GetCell</a:t>
            </a:r>
            <a:r>
              <a:rPr lang="en-US" sz="1400" dirty="0">
                <a:latin typeface="Consolas"/>
                <a:cs typeface="Consolas"/>
              </a:rPr>
              <a:t>(</a:t>
            </a:r>
            <a:r>
              <a:rPr lang="en-US" sz="1400" dirty="0" err="1">
                <a:latin typeface="Consolas"/>
                <a:cs typeface="Consolas"/>
              </a:rPr>
              <a:t>cellId</a:t>
            </a:r>
            <a:r>
              <a:rPr lang="en-US" sz="1400" dirty="0">
                <a:latin typeface="Consolas"/>
                <a:cs typeface="Consolas"/>
              </a:rPr>
              <a:t>, cell);</a:t>
            </a:r>
          </a:p>
          <a:p>
            <a:r>
              <a:rPr lang="en-US" sz="1400" dirty="0">
                <a:latin typeface="Consolas"/>
                <a:cs typeface="Consolas"/>
              </a:rPr>
              <a:t>    </a:t>
            </a:r>
            <a:r>
              <a:rPr lang="en-US" sz="1400" dirty="0" err="1" smtClean="0">
                <a:latin typeface="Consolas"/>
                <a:cs typeface="Consolas"/>
              </a:rPr>
              <a:t>subId</a:t>
            </a:r>
            <a:endParaRPr lang="en-US" sz="1400" dirty="0" smtClean="0">
              <a:latin typeface="Consolas"/>
              <a:cs typeface="Consolas"/>
            </a:endParaRPr>
          </a:p>
          <a:p>
            <a:r>
              <a:rPr lang="en-US" sz="1400" dirty="0">
                <a:latin typeface="Consolas"/>
                <a:cs typeface="Consolas"/>
              </a:rPr>
              <a:t> </a:t>
            </a:r>
            <a:r>
              <a:rPr lang="en-US" sz="1400" dirty="0" smtClean="0">
                <a:latin typeface="Consolas"/>
                <a:cs typeface="Consolas"/>
              </a:rPr>
              <a:t>     </a:t>
            </a:r>
            <a:r>
              <a:rPr lang="en-US" sz="1400" dirty="0">
                <a:latin typeface="Consolas"/>
                <a:cs typeface="Consolas"/>
              </a:rPr>
              <a:t>= cell-&gt;</a:t>
            </a:r>
            <a:r>
              <a:rPr lang="en-US" sz="1400" dirty="0" err="1">
                <a:latin typeface="Consolas"/>
                <a:cs typeface="Consolas"/>
              </a:rPr>
              <a:t>GetParametricCenter</a:t>
            </a:r>
            <a:r>
              <a:rPr lang="en-US" sz="1400" dirty="0">
                <a:latin typeface="Consolas"/>
                <a:cs typeface="Consolas"/>
              </a:rPr>
              <a:t>(</a:t>
            </a:r>
            <a:r>
              <a:rPr lang="en-US" sz="1400" dirty="0" err="1">
                <a:latin typeface="Consolas"/>
                <a:cs typeface="Consolas"/>
              </a:rPr>
              <a:t>pcoords</a:t>
            </a:r>
            <a:r>
              <a:rPr lang="en-US" sz="1400" dirty="0">
                <a:latin typeface="Consolas"/>
                <a:cs typeface="Consolas"/>
              </a:rPr>
              <a:t>)</a:t>
            </a:r>
            <a:r>
              <a:rPr lang="en-US" sz="1400" dirty="0" smtClean="0">
                <a:latin typeface="Consolas"/>
                <a:cs typeface="Consolas"/>
              </a:rPr>
              <a:t>;</a:t>
            </a:r>
            <a:endParaRPr lang="en-US" sz="1400" dirty="0">
              <a:latin typeface="Consolas"/>
              <a:cs typeface="Consolas"/>
            </a:endParaRPr>
          </a:p>
          <a:p>
            <a:r>
              <a:rPr lang="en-US" sz="1400" dirty="0">
                <a:latin typeface="Consolas"/>
                <a:cs typeface="Consolas"/>
              </a:rPr>
              <a:t>    </a:t>
            </a:r>
            <a:r>
              <a:rPr lang="en-US" sz="1400" dirty="0" err="1">
                <a:latin typeface="Consolas"/>
                <a:cs typeface="Consolas"/>
              </a:rPr>
              <a:t>inScalars</a:t>
            </a:r>
            <a:r>
              <a:rPr lang="en-US" sz="1400" dirty="0">
                <a:latin typeface="Consolas"/>
                <a:cs typeface="Consolas"/>
              </a:rPr>
              <a:t>-&gt;</a:t>
            </a:r>
            <a:r>
              <a:rPr lang="en-US" sz="1400" dirty="0" err="1">
                <a:latin typeface="Consolas"/>
                <a:cs typeface="Consolas"/>
              </a:rPr>
              <a:t>GetTuples</a:t>
            </a:r>
            <a:r>
              <a:rPr lang="en-US" sz="1400" dirty="0" smtClean="0">
                <a:latin typeface="Consolas"/>
                <a:cs typeface="Consolas"/>
              </a:rPr>
              <a:t>(cell</a:t>
            </a:r>
            <a:r>
              <a:rPr lang="en-US" sz="1400" dirty="0">
                <a:latin typeface="Consolas"/>
                <a:cs typeface="Consolas"/>
              </a:rPr>
              <a:t>-&gt;</a:t>
            </a:r>
            <a:r>
              <a:rPr lang="en-US" sz="1400" dirty="0" err="1">
                <a:latin typeface="Consolas"/>
                <a:cs typeface="Consolas"/>
              </a:rPr>
              <a:t>PointIds</a:t>
            </a:r>
            <a:r>
              <a:rPr lang="en-US" sz="1400" dirty="0" smtClean="0">
                <a:latin typeface="Consolas"/>
                <a:cs typeface="Consolas"/>
              </a:rPr>
              <a:t>,</a:t>
            </a:r>
          </a:p>
          <a:p>
            <a:r>
              <a:rPr lang="en-US" sz="1400" dirty="0">
                <a:latin typeface="Consolas"/>
                <a:cs typeface="Consolas"/>
              </a:rPr>
              <a:t> </a:t>
            </a:r>
            <a:r>
              <a:rPr lang="en-US" sz="1400" dirty="0" smtClean="0">
                <a:latin typeface="Consolas"/>
                <a:cs typeface="Consolas"/>
              </a:rPr>
              <a:t>                        </a:t>
            </a:r>
            <a:r>
              <a:rPr lang="en-US" sz="1400" dirty="0" err="1">
                <a:latin typeface="Consolas"/>
                <a:cs typeface="Consolas"/>
              </a:rPr>
              <a:t>cellScalars</a:t>
            </a:r>
            <a:r>
              <a:rPr lang="en-US" sz="1400" dirty="0">
                <a:latin typeface="Consolas"/>
                <a:cs typeface="Consolas"/>
              </a:rPr>
              <a:t>);</a:t>
            </a:r>
          </a:p>
          <a:p>
            <a:r>
              <a:rPr lang="en-US" sz="1400" dirty="0">
                <a:latin typeface="Consolas"/>
                <a:cs typeface="Consolas"/>
              </a:rPr>
              <a:t>    scalars = </a:t>
            </a:r>
            <a:r>
              <a:rPr lang="en-US" sz="1400" dirty="0" err="1">
                <a:latin typeface="Consolas"/>
                <a:cs typeface="Consolas"/>
              </a:rPr>
              <a:t>cellScalars</a:t>
            </a:r>
            <a:r>
              <a:rPr lang="en-US" sz="1400" dirty="0">
                <a:latin typeface="Consolas"/>
                <a:cs typeface="Consolas"/>
              </a:rPr>
              <a:t>-&gt;</a:t>
            </a:r>
            <a:r>
              <a:rPr lang="en-US" sz="1400" dirty="0" err="1">
                <a:latin typeface="Consolas"/>
                <a:cs typeface="Consolas"/>
              </a:rPr>
              <a:t>GetPointer</a:t>
            </a:r>
            <a:r>
              <a:rPr lang="en-US" sz="1400" dirty="0">
                <a:latin typeface="Consolas"/>
                <a:cs typeface="Consolas"/>
              </a:rPr>
              <a:t>(0);</a:t>
            </a:r>
          </a:p>
          <a:p>
            <a:r>
              <a:rPr lang="en-US" sz="1400" dirty="0">
                <a:latin typeface="Consolas"/>
                <a:cs typeface="Consolas"/>
              </a:rPr>
              <a:t>    cell-&gt;Derivatives</a:t>
            </a:r>
            <a:r>
              <a:rPr lang="en-US" sz="1400" dirty="0" smtClean="0">
                <a:latin typeface="Consolas"/>
                <a:cs typeface="Consolas"/>
              </a:rPr>
              <a:t>(</a:t>
            </a:r>
            <a:r>
              <a:rPr lang="en-US" sz="1400" dirty="0" err="1" smtClean="0">
                <a:latin typeface="Consolas"/>
                <a:cs typeface="Consolas"/>
              </a:rPr>
              <a:t>subId</a:t>
            </a:r>
            <a:r>
              <a:rPr lang="en-US" sz="1400" dirty="0">
                <a:latin typeface="Consolas"/>
                <a:cs typeface="Consolas"/>
              </a:rPr>
              <a:t>,</a:t>
            </a:r>
          </a:p>
          <a:p>
            <a:r>
              <a:rPr lang="en-US" sz="1400" dirty="0" smtClean="0">
                <a:latin typeface="Consolas"/>
                <a:cs typeface="Consolas"/>
              </a:rPr>
              <a:t>                      </a:t>
            </a:r>
            <a:r>
              <a:rPr lang="en-US" sz="1400" dirty="0" err="1">
                <a:latin typeface="Consolas"/>
                <a:cs typeface="Consolas"/>
              </a:rPr>
              <a:t>pcoords</a:t>
            </a:r>
            <a:r>
              <a:rPr lang="en-US" sz="1400" dirty="0">
                <a:latin typeface="Consolas"/>
                <a:cs typeface="Consolas"/>
              </a:rPr>
              <a:t>,</a:t>
            </a:r>
          </a:p>
          <a:p>
            <a:r>
              <a:rPr lang="en-US" sz="1400" dirty="0" smtClean="0">
                <a:latin typeface="Consolas"/>
                <a:cs typeface="Consolas"/>
              </a:rPr>
              <a:t>                      </a:t>
            </a:r>
            <a:r>
              <a:rPr lang="en-US" sz="1400" dirty="0">
                <a:latin typeface="Consolas"/>
                <a:cs typeface="Consolas"/>
              </a:rPr>
              <a:t>scalars,</a:t>
            </a:r>
          </a:p>
          <a:p>
            <a:r>
              <a:rPr lang="en-US" sz="1400" dirty="0" smtClean="0">
                <a:latin typeface="Consolas"/>
                <a:cs typeface="Consolas"/>
              </a:rPr>
              <a:t>                      </a:t>
            </a:r>
            <a:r>
              <a:rPr lang="en-US" sz="1400" dirty="0">
                <a:latin typeface="Consolas"/>
                <a:cs typeface="Consolas"/>
              </a:rPr>
              <a:t>1,</a:t>
            </a:r>
          </a:p>
          <a:p>
            <a:r>
              <a:rPr lang="en-US" sz="1400" dirty="0" smtClean="0">
                <a:latin typeface="Consolas"/>
                <a:cs typeface="Consolas"/>
              </a:rPr>
              <a:t>                      </a:t>
            </a:r>
            <a:r>
              <a:rPr lang="en-US" sz="1400" dirty="0" err="1">
                <a:latin typeface="Consolas"/>
                <a:cs typeface="Consolas"/>
              </a:rPr>
              <a:t>derivs</a:t>
            </a:r>
            <a:r>
              <a:rPr lang="en-US" sz="1400" dirty="0">
                <a:latin typeface="Consolas"/>
                <a:cs typeface="Consolas"/>
              </a:rPr>
              <a:t>);</a:t>
            </a:r>
          </a:p>
          <a:p>
            <a:r>
              <a:rPr lang="en-US" sz="1400" dirty="0">
                <a:latin typeface="Consolas"/>
                <a:cs typeface="Consolas"/>
              </a:rPr>
              <a:t>    </a:t>
            </a:r>
            <a:r>
              <a:rPr lang="en-US" sz="1400" dirty="0" err="1">
                <a:latin typeface="Consolas"/>
                <a:cs typeface="Consolas"/>
              </a:rPr>
              <a:t>outGradients</a:t>
            </a:r>
            <a:r>
              <a:rPr lang="en-US" sz="1400" dirty="0">
                <a:latin typeface="Consolas"/>
                <a:cs typeface="Consolas"/>
              </a:rPr>
              <a:t>-&gt;</a:t>
            </a:r>
            <a:r>
              <a:rPr lang="en-US" sz="1400" dirty="0" err="1">
                <a:latin typeface="Consolas"/>
                <a:cs typeface="Consolas"/>
              </a:rPr>
              <a:t>SetTuple</a:t>
            </a:r>
            <a:r>
              <a:rPr lang="en-US" sz="1400" dirty="0">
                <a:latin typeface="Consolas"/>
                <a:cs typeface="Consolas"/>
              </a:rPr>
              <a:t>(</a:t>
            </a:r>
            <a:r>
              <a:rPr lang="en-US" sz="1400" dirty="0" err="1">
                <a:latin typeface="Consolas"/>
                <a:cs typeface="Consolas"/>
              </a:rPr>
              <a:t>cellId</a:t>
            </a:r>
            <a:r>
              <a:rPr lang="en-US" sz="1400" dirty="0">
                <a:latin typeface="Consolas"/>
                <a:cs typeface="Consolas"/>
              </a:rPr>
              <a:t>, </a:t>
            </a:r>
            <a:r>
              <a:rPr lang="en-US" sz="1400" dirty="0" err="1">
                <a:latin typeface="Consolas"/>
                <a:cs typeface="Consolas"/>
              </a:rPr>
              <a:t>derivs</a:t>
            </a:r>
            <a:r>
              <a:rPr lang="en-US" sz="1400" dirty="0">
                <a:latin typeface="Consolas"/>
                <a:cs typeface="Consolas"/>
              </a:rPr>
              <a:t>);</a:t>
            </a:r>
          </a:p>
          <a:p>
            <a:r>
              <a:rPr lang="en-US" sz="1400" dirty="0">
                <a:latin typeface="Consolas"/>
                <a:cs typeface="Consolas"/>
              </a:rPr>
              <a:t>    }</a:t>
            </a:r>
          </a:p>
          <a:p>
            <a:r>
              <a:rPr lang="en-US" sz="1400" dirty="0">
                <a:latin typeface="Consolas"/>
                <a:cs typeface="Consolas"/>
              </a:rPr>
              <a:t>  ...[cleanup]...</a:t>
            </a:r>
          </a:p>
          <a:p>
            <a:r>
              <a:rPr lang="en-US" sz="1400" dirty="0">
                <a:latin typeface="Consolas"/>
                <a:cs typeface="Consolas"/>
              </a:rPr>
              <a:t>}</a:t>
            </a:r>
          </a:p>
          <a:p>
            <a:endParaRPr lang="en-US" sz="1400" dirty="0">
              <a:latin typeface="Consolas"/>
              <a:cs typeface="Consola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9000" y="1371600"/>
            <a:ext cx="4381500" cy="5410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400" dirty="0">
                <a:latin typeface="Consolas"/>
                <a:cs typeface="Consolas"/>
              </a:rPr>
              <a:t>template&lt;class </a:t>
            </a:r>
            <a:r>
              <a:rPr lang="en-US" sz="1400" dirty="0" err="1">
                <a:solidFill>
                  <a:srgbClr val="7C7EF1"/>
                </a:solidFill>
                <a:latin typeface="Consolas"/>
                <a:cs typeface="Consolas"/>
              </a:rPr>
              <a:t>CellType</a:t>
            </a:r>
            <a:r>
              <a:rPr lang="en-US" sz="1400" dirty="0">
                <a:latin typeface="Consolas"/>
                <a:cs typeface="Consolas"/>
              </a:rPr>
              <a:t>&gt;</a:t>
            </a:r>
          </a:p>
          <a:p>
            <a:r>
              <a:rPr lang="en-US" sz="1400" dirty="0">
                <a:solidFill>
                  <a:srgbClr val="7ECB85"/>
                </a:solidFill>
                <a:latin typeface="Consolas"/>
                <a:cs typeface="Consolas"/>
              </a:rPr>
              <a:t>DAX_WORKLET</a:t>
            </a:r>
            <a:r>
              <a:rPr lang="en-US" sz="1400" dirty="0">
                <a:latin typeface="Consolas"/>
                <a:cs typeface="Consolas"/>
              </a:rPr>
              <a:t> void </a:t>
            </a:r>
            <a:r>
              <a:rPr lang="en-US" sz="1400" dirty="0" err="1">
                <a:latin typeface="Consolas"/>
                <a:cs typeface="Consolas"/>
              </a:rPr>
              <a:t>CellGradient</a:t>
            </a:r>
            <a:r>
              <a:rPr lang="en-US" sz="1400" dirty="0">
                <a:latin typeface="Consolas"/>
                <a:cs typeface="Consolas"/>
              </a:rPr>
              <a:t>(...)</a:t>
            </a:r>
          </a:p>
          <a:p>
            <a:r>
              <a:rPr lang="en-US" sz="1400" dirty="0">
                <a:latin typeface="Consolas"/>
                <a:cs typeface="Consolas"/>
              </a:rPr>
              <a:t>{</a:t>
            </a:r>
          </a:p>
          <a:p>
            <a:endParaRPr lang="en-US" sz="1400" dirty="0" smtClean="0">
              <a:latin typeface="Consolas"/>
              <a:cs typeface="Consolas"/>
            </a:endParaRPr>
          </a:p>
          <a:p>
            <a:endParaRPr lang="en-US" sz="1400" dirty="0" smtClean="0">
              <a:latin typeface="Consolas"/>
              <a:cs typeface="Consolas"/>
            </a:endParaRPr>
          </a:p>
          <a:p>
            <a:endParaRPr lang="en-US" sz="1400" dirty="0">
              <a:latin typeface="Consolas"/>
              <a:cs typeface="Consolas"/>
            </a:endParaRPr>
          </a:p>
          <a:p>
            <a:endParaRPr lang="en-US" sz="1400" dirty="0" smtClean="0">
              <a:latin typeface="Consolas"/>
              <a:cs typeface="Consolas"/>
            </a:endParaRPr>
          </a:p>
          <a:p>
            <a:r>
              <a:rPr lang="en-US" sz="1400" dirty="0" smtClean="0">
                <a:solidFill>
                  <a:srgbClr val="7C7EF1"/>
                </a:solidFill>
                <a:latin typeface="Consolas"/>
                <a:cs typeface="Consolas"/>
              </a:rPr>
              <a:t>  </a:t>
            </a:r>
            <a:r>
              <a:rPr lang="en-US" sz="1400" dirty="0" err="1" smtClean="0">
                <a:solidFill>
                  <a:srgbClr val="7C7EF1"/>
                </a:solidFill>
                <a:latin typeface="Consolas"/>
                <a:cs typeface="Consolas"/>
              </a:rPr>
              <a:t>CellType</a:t>
            </a:r>
            <a:r>
              <a:rPr lang="en-US" sz="1400" dirty="0" smtClean="0">
                <a:solidFill>
                  <a:srgbClr val="7C7EF1"/>
                </a:solidFill>
                <a:latin typeface="Consolas"/>
                <a:cs typeface="Consolas"/>
              </a:rPr>
              <a:t> </a:t>
            </a:r>
            <a:r>
              <a:rPr lang="en-US" sz="1400" dirty="0">
                <a:latin typeface="Consolas"/>
                <a:cs typeface="Consolas"/>
              </a:rPr>
              <a:t>cell = </a:t>
            </a:r>
            <a:r>
              <a:rPr lang="en-US" sz="1400" dirty="0" err="1">
                <a:latin typeface="Consolas"/>
                <a:cs typeface="Consolas"/>
              </a:rPr>
              <a:t>work.GetCell</a:t>
            </a:r>
            <a:r>
              <a:rPr lang="en-US" sz="1400" dirty="0">
                <a:latin typeface="Consolas"/>
                <a:cs typeface="Consolas"/>
              </a:rPr>
              <a:t>();</a:t>
            </a:r>
          </a:p>
          <a:p>
            <a:r>
              <a:rPr lang="en-US" sz="1400" dirty="0">
                <a:latin typeface="Consolas"/>
                <a:cs typeface="Consolas"/>
              </a:rPr>
              <a:t> </a:t>
            </a:r>
            <a:r>
              <a:rPr lang="en-US" sz="1400" dirty="0" smtClean="0">
                <a:latin typeface="Consolas"/>
                <a:cs typeface="Consolas"/>
              </a:rPr>
              <a:t> </a:t>
            </a:r>
            <a:r>
              <a:rPr lang="en-US" sz="1400" dirty="0" err="1" smtClean="0">
                <a:solidFill>
                  <a:srgbClr val="E47777"/>
                </a:solidFill>
                <a:latin typeface="Consolas"/>
                <a:cs typeface="Consolas"/>
              </a:rPr>
              <a:t>dax</a:t>
            </a:r>
            <a:r>
              <a:rPr lang="en-US" sz="1400" dirty="0">
                <a:latin typeface="Consolas"/>
                <a:cs typeface="Consolas"/>
              </a:rPr>
              <a:t>::</a:t>
            </a:r>
            <a:r>
              <a:rPr lang="en-US" sz="1400" dirty="0">
                <a:solidFill>
                  <a:srgbClr val="7C7EF1"/>
                </a:solidFill>
                <a:latin typeface="Consolas"/>
                <a:cs typeface="Consolas"/>
              </a:rPr>
              <a:t>Vector3</a:t>
            </a:r>
            <a:r>
              <a:rPr lang="en-US" sz="1400" dirty="0">
                <a:latin typeface="Consolas"/>
                <a:cs typeface="Consolas"/>
              </a:rPr>
              <a:t> </a:t>
            </a:r>
            <a:r>
              <a:rPr lang="en-US" sz="1400" dirty="0" err="1">
                <a:latin typeface="Consolas"/>
                <a:cs typeface="Consolas"/>
              </a:rPr>
              <a:t>parametricCellCenter</a:t>
            </a:r>
            <a:endParaRPr lang="en-US" sz="1400" dirty="0">
              <a:latin typeface="Consolas"/>
              <a:cs typeface="Consolas"/>
            </a:endParaRPr>
          </a:p>
          <a:p>
            <a:r>
              <a:rPr lang="en-US" sz="1400" dirty="0">
                <a:latin typeface="Consolas"/>
                <a:cs typeface="Consolas"/>
              </a:rPr>
              <a:t>    = </a:t>
            </a:r>
            <a:r>
              <a:rPr lang="en-US" sz="1400" dirty="0" err="1">
                <a:latin typeface="Consolas"/>
                <a:cs typeface="Consolas"/>
              </a:rPr>
              <a:t>dax</a:t>
            </a:r>
            <a:r>
              <a:rPr lang="en-US" sz="1400" dirty="0">
                <a:latin typeface="Consolas"/>
                <a:cs typeface="Consolas"/>
              </a:rPr>
              <a:t>::make_Vector3(0.5, 0.5, 0.5);</a:t>
            </a:r>
            <a:endParaRPr lang="en-US" sz="1400" dirty="0" smtClean="0">
              <a:latin typeface="Consolas"/>
              <a:cs typeface="Consolas"/>
            </a:endParaRPr>
          </a:p>
          <a:p>
            <a:endParaRPr lang="en-US" sz="1400" dirty="0" smtClean="0">
              <a:latin typeface="Consolas"/>
              <a:cs typeface="Consolas"/>
            </a:endParaRPr>
          </a:p>
          <a:p>
            <a:r>
              <a:rPr lang="en-US" sz="1400" dirty="0" smtClean="0">
                <a:latin typeface="Consolas"/>
                <a:cs typeface="Consolas"/>
              </a:rPr>
              <a:t>  </a:t>
            </a:r>
            <a:r>
              <a:rPr lang="en-US" sz="1400" dirty="0" err="1">
                <a:solidFill>
                  <a:srgbClr val="E47777"/>
                </a:solidFill>
                <a:latin typeface="Consolas"/>
                <a:cs typeface="Consolas"/>
              </a:rPr>
              <a:t>dax</a:t>
            </a:r>
            <a:r>
              <a:rPr lang="en-US" sz="1400" dirty="0">
                <a:latin typeface="Consolas"/>
                <a:cs typeface="Consolas"/>
              </a:rPr>
              <a:t>::</a:t>
            </a:r>
            <a:r>
              <a:rPr lang="en-US" sz="1400" dirty="0">
                <a:solidFill>
                  <a:srgbClr val="7C7EF1"/>
                </a:solidFill>
                <a:latin typeface="Consolas"/>
                <a:cs typeface="Consolas"/>
              </a:rPr>
              <a:t>Vector3</a:t>
            </a:r>
            <a:r>
              <a:rPr lang="en-US" sz="1400" dirty="0">
                <a:latin typeface="Consolas"/>
                <a:cs typeface="Consolas"/>
              </a:rPr>
              <a:t> </a:t>
            </a:r>
            <a:r>
              <a:rPr lang="en-US" sz="1400" dirty="0" smtClean="0">
                <a:latin typeface="Consolas"/>
                <a:cs typeface="Consolas"/>
              </a:rPr>
              <a:t>value</a:t>
            </a:r>
          </a:p>
          <a:p>
            <a:r>
              <a:rPr lang="en-US" sz="1400" dirty="0" smtClean="0">
                <a:latin typeface="Consolas"/>
                <a:cs typeface="Consolas"/>
              </a:rPr>
              <a:t>    = </a:t>
            </a:r>
            <a:r>
              <a:rPr lang="en-US" sz="1400" dirty="0" err="1" smtClean="0">
                <a:solidFill>
                  <a:srgbClr val="E47777"/>
                </a:solidFill>
                <a:latin typeface="Consolas"/>
                <a:cs typeface="Consolas"/>
              </a:rPr>
              <a:t>dax</a:t>
            </a:r>
            <a:r>
              <a:rPr lang="en-US" sz="1400" dirty="0" smtClean="0">
                <a:latin typeface="Consolas"/>
                <a:cs typeface="Consolas"/>
              </a:rPr>
              <a:t>::</a:t>
            </a:r>
            <a:r>
              <a:rPr lang="en-US" sz="1400" dirty="0" smtClean="0">
                <a:solidFill>
                  <a:srgbClr val="E47777"/>
                </a:solidFill>
                <a:latin typeface="Consolas"/>
                <a:cs typeface="Consolas"/>
              </a:rPr>
              <a:t>exec</a:t>
            </a:r>
            <a:r>
              <a:rPr lang="en-US" sz="1400" dirty="0" smtClean="0">
                <a:latin typeface="Consolas"/>
                <a:cs typeface="Consolas"/>
              </a:rPr>
              <a:t>::</a:t>
            </a:r>
            <a:r>
              <a:rPr lang="en-US" sz="1400" dirty="0" err="1" smtClean="0">
                <a:latin typeface="Consolas"/>
                <a:cs typeface="Consolas"/>
              </a:rPr>
              <a:t>cellDerivative</a:t>
            </a:r>
            <a:r>
              <a:rPr lang="en-US" sz="1400" dirty="0" smtClean="0">
                <a:latin typeface="Consolas"/>
                <a:cs typeface="Consolas"/>
              </a:rPr>
              <a:t>(</a:t>
            </a:r>
          </a:p>
          <a:p>
            <a:r>
              <a:rPr lang="en-US" sz="1400" dirty="0" smtClean="0">
                <a:latin typeface="Consolas"/>
                <a:cs typeface="Consolas"/>
              </a:rPr>
              <a:t>          work</a:t>
            </a:r>
            <a:r>
              <a:rPr lang="en-US" sz="1400" dirty="0">
                <a:latin typeface="Consolas"/>
                <a:cs typeface="Consolas"/>
              </a:rPr>
              <a:t>,</a:t>
            </a:r>
          </a:p>
          <a:p>
            <a:r>
              <a:rPr lang="en-US" sz="1400" dirty="0" smtClean="0">
                <a:latin typeface="Consolas"/>
                <a:cs typeface="Consolas"/>
              </a:rPr>
              <a:t>          cell</a:t>
            </a:r>
            <a:r>
              <a:rPr lang="en-US" sz="1400" dirty="0">
                <a:latin typeface="Consolas"/>
                <a:cs typeface="Consolas"/>
              </a:rPr>
              <a:t>,</a:t>
            </a:r>
          </a:p>
          <a:p>
            <a:r>
              <a:rPr lang="en-US" sz="1400" dirty="0">
                <a:latin typeface="Consolas"/>
                <a:cs typeface="Consolas"/>
              </a:rPr>
              <a:t>          </a:t>
            </a:r>
            <a:r>
              <a:rPr lang="en-US" sz="1400" dirty="0" err="1" smtClean="0">
                <a:latin typeface="Consolas"/>
                <a:cs typeface="Consolas"/>
              </a:rPr>
              <a:t>parametricCellCenter</a:t>
            </a:r>
            <a:r>
              <a:rPr lang="en-US" sz="1400" dirty="0">
                <a:latin typeface="Consolas"/>
                <a:cs typeface="Consolas"/>
              </a:rPr>
              <a:t>,</a:t>
            </a:r>
          </a:p>
          <a:p>
            <a:r>
              <a:rPr lang="en-US" sz="1400" dirty="0">
                <a:latin typeface="Consolas"/>
                <a:cs typeface="Consolas"/>
              </a:rPr>
              <a:t>          </a:t>
            </a:r>
            <a:r>
              <a:rPr lang="en-US" sz="1400" dirty="0" smtClean="0">
                <a:latin typeface="Consolas"/>
                <a:cs typeface="Consolas"/>
              </a:rPr>
              <a:t>points</a:t>
            </a:r>
            <a:r>
              <a:rPr lang="en-US" sz="1400" dirty="0">
                <a:latin typeface="Consolas"/>
                <a:cs typeface="Consolas"/>
              </a:rPr>
              <a:t>,</a:t>
            </a:r>
          </a:p>
          <a:p>
            <a:r>
              <a:rPr lang="en-US" sz="1400" dirty="0">
                <a:latin typeface="Consolas"/>
                <a:cs typeface="Consolas"/>
              </a:rPr>
              <a:t>          </a:t>
            </a:r>
            <a:r>
              <a:rPr lang="en-US" sz="1400" dirty="0" err="1" smtClean="0">
                <a:latin typeface="Consolas"/>
                <a:cs typeface="Consolas"/>
              </a:rPr>
              <a:t>point_attribute</a:t>
            </a:r>
            <a:r>
              <a:rPr lang="en-US" sz="1400" dirty="0">
                <a:latin typeface="Consolas"/>
                <a:cs typeface="Consolas"/>
              </a:rPr>
              <a:t>);</a:t>
            </a:r>
          </a:p>
          <a:p>
            <a:r>
              <a:rPr lang="en-US" sz="1400" dirty="0">
                <a:latin typeface="Consolas"/>
                <a:cs typeface="Consolas"/>
              </a:rPr>
              <a:t>  </a:t>
            </a:r>
            <a:r>
              <a:rPr lang="en-US" sz="1400" dirty="0" err="1">
                <a:latin typeface="Consolas"/>
                <a:cs typeface="Consolas"/>
              </a:rPr>
              <a:t>work.SetFieldValue</a:t>
            </a:r>
            <a:r>
              <a:rPr lang="en-US" sz="1400" dirty="0">
                <a:latin typeface="Consolas"/>
                <a:cs typeface="Consolas"/>
              </a:rPr>
              <a:t>(</a:t>
            </a:r>
            <a:r>
              <a:rPr lang="en-US" sz="1400" dirty="0" err="1">
                <a:latin typeface="Consolas"/>
                <a:cs typeface="Consolas"/>
              </a:rPr>
              <a:t>cell_attribute</a:t>
            </a:r>
            <a:r>
              <a:rPr lang="en-US" sz="1400" dirty="0">
                <a:latin typeface="Consolas"/>
                <a:cs typeface="Consolas"/>
              </a:rPr>
              <a:t>, value);</a:t>
            </a:r>
          </a:p>
          <a:p>
            <a:endParaRPr lang="en-US" sz="1400" dirty="0" smtClean="0">
              <a:latin typeface="Consolas"/>
              <a:cs typeface="Consolas"/>
            </a:endParaRPr>
          </a:p>
          <a:p>
            <a:endParaRPr lang="en-US" sz="1400" dirty="0">
              <a:latin typeface="Consolas"/>
              <a:cs typeface="Consolas"/>
            </a:endParaRPr>
          </a:p>
          <a:p>
            <a:r>
              <a:rPr lang="en-US" sz="1400" dirty="0" smtClean="0">
                <a:latin typeface="Consolas"/>
                <a:cs typeface="Consolas"/>
              </a:rPr>
              <a:t>}</a:t>
            </a:r>
            <a:endParaRPr lang="en-US" sz="1400" dirty="0">
              <a:latin typeface="Consolas"/>
              <a:cs typeface="Consolas"/>
            </a:endParaRPr>
          </a:p>
        </p:txBody>
      </p:sp>
      <p:sp>
        <p:nvSpPr>
          <p:cNvPr id="5" name="Folded Corner 4"/>
          <p:cNvSpPr/>
          <p:nvPr/>
        </p:nvSpPr>
        <p:spPr bwMode="auto">
          <a:xfrm>
            <a:off x="7086600" y="762000"/>
            <a:ext cx="1828800" cy="762000"/>
          </a:xfrm>
          <a:prstGeom prst="foldedCorner">
            <a:avLst>
              <a:gd name="adj" fmla="val 38889"/>
            </a:avLst>
          </a:prstGeom>
          <a:solidFill>
            <a:srgbClr val="FFFF00"/>
          </a:solidFill>
          <a:ln w="127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90"/>
                </a:solidFill>
                <a:effectLst/>
                <a:latin typeface="Comic Sans MS"/>
                <a:cs typeface="Comic Sans MS"/>
              </a:rPr>
              <a:t>Templated to adapt to different cell structures.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000090"/>
              </a:solidFill>
              <a:effectLst/>
              <a:latin typeface="Comic Sans MS"/>
              <a:cs typeface="Comic Sans MS"/>
            </a:endParaRPr>
          </a:p>
        </p:txBody>
      </p:sp>
      <p:sp>
        <p:nvSpPr>
          <p:cNvPr id="6" name="Folded Corner 5"/>
          <p:cNvSpPr/>
          <p:nvPr/>
        </p:nvSpPr>
        <p:spPr bwMode="auto">
          <a:xfrm>
            <a:off x="7086600" y="2057400"/>
            <a:ext cx="1981200" cy="762000"/>
          </a:xfrm>
          <a:prstGeom prst="foldedCorner">
            <a:avLst>
              <a:gd name="adj" fmla="val 38889"/>
            </a:avLst>
          </a:prstGeom>
          <a:solidFill>
            <a:srgbClr val="FFFF00"/>
          </a:solidFill>
          <a:ln w="127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90"/>
                </a:solidFill>
                <a:effectLst/>
                <a:latin typeface="Comic Sans MS"/>
                <a:cs typeface="Comic Sans MS"/>
              </a:rPr>
              <a:t>Familiar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rgbClr val="000090"/>
                </a:solidFill>
                <a:effectLst/>
                <a:latin typeface="Comic Sans MS"/>
                <a:cs typeface="Comic Sans MS"/>
              </a:rPr>
              <a:t> </a:t>
            </a:r>
            <a:r>
              <a:rPr kumimoji="0" lang="en-US" sz="1400" b="0" i="0" u="none" strike="noStrike" cap="none" normalizeH="0" dirty="0" err="1" smtClean="0">
                <a:ln>
                  <a:noFill/>
                </a:ln>
                <a:solidFill>
                  <a:srgbClr val="000090"/>
                </a:solidFill>
                <a:effectLst/>
                <a:latin typeface="Comic Sans MS"/>
                <a:cs typeface="Comic Sans MS"/>
              </a:rPr>
              <a:t>vis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rgbClr val="000090"/>
                </a:solidFill>
                <a:effectLst/>
                <a:latin typeface="Comic Sans MS"/>
                <a:cs typeface="Comic Sans MS"/>
              </a:rPr>
              <a:t> </a:t>
            </a:r>
            <a:r>
              <a:rPr kumimoji="0" lang="en-US" sz="1400" b="0" i="0" u="none" strike="noStrike" cap="none" normalizeH="0" dirty="0" err="1" smtClean="0">
                <a:ln>
                  <a:noFill/>
                </a:ln>
                <a:solidFill>
                  <a:srgbClr val="000090"/>
                </a:solidFill>
                <a:effectLst/>
                <a:latin typeface="Comic Sans MS"/>
                <a:cs typeface="Comic Sans MS"/>
              </a:rPr>
              <a:t>structres</a:t>
            </a:r>
            <a:r>
              <a:rPr lang="en-US" sz="1400" dirty="0">
                <a:solidFill>
                  <a:srgbClr val="000090"/>
                </a:solidFill>
                <a:latin typeface="Comic Sans MS"/>
                <a:cs typeface="Comic Sans MS"/>
              </a:rPr>
              <a:t> (vectors, points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rgbClr val="000090"/>
                </a:solidFill>
                <a:effectLst/>
                <a:latin typeface="Comic Sans MS"/>
                <a:cs typeface="Comic Sans MS"/>
              </a:rPr>
              <a:t>, cells, coordinates).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000090"/>
              </a:solidFill>
              <a:effectLst/>
              <a:latin typeface="Comic Sans MS"/>
              <a:cs typeface="Comic Sans MS"/>
            </a:endParaRPr>
          </a:p>
        </p:txBody>
      </p:sp>
      <p:sp>
        <p:nvSpPr>
          <p:cNvPr id="7" name="Folded Corner 6"/>
          <p:cNvSpPr/>
          <p:nvPr/>
        </p:nvSpPr>
        <p:spPr bwMode="auto">
          <a:xfrm>
            <a:off x="7391400" y="5486400"/>
            <a:ext cx="1524000" cy="685800"/>
          </a:xfrm>
          <a:prstGeom prst="foldedCorner">
            <a:avLst>
              <a:gd name="adj" fmla="val 38889"/>
            </a:avLst>
          </a:prstGeom>
          <a:solidFill>
            <a:srgbClr val="FFFF00"/>
          </a:solidFill>
          <a:ln w="127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90"/>
                </a:solidFill>
                <a:effectLst/>
                <a:latin typeface="Comic Sans MS"/>
                <a:cs typeface="Comic Sans MS"/>
              </a:rPr>
              <a:t>Hazard-free 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rgbClr val="000090"/>
                </a:solidFill>
                <a:effectLst/>
                <a:latin typeface="Comic Sans MS"/>
                <a:cs typeface="Comic Sans MS"/>
              </a:rPr>
              <a:t>data access.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000090"/>
              </a:solidFill>
              <a:effectLst/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6416678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Threaded Programming is Hard</a:t>
            </a:r>
            <a:br>
              <a:rPr lang="en-US" dirty="0" smtClean="0"/>
            </a:br>
            <a:r>
              <a:rPr lang="en-US" dirty="0" smtClean="0"/>
              <a:t>Example: Marching Cubes</a:t>
            </a:r>
            <a:endParaRPr lang="en-US" dirty="0"/>
          </a:p>
        </p:txBody>
      </p:sp>
      <p:grpSp>
        <p:nvGrpSpPr>
          <p:cNvPr id="80" name="Group 79"/>
          <p:cNvGrpSpPr/>
          <p:nvPr/>
        </p:nvGrpSpPr>
        <p:grpSpPr>
          <a:xfrm>
            <a:off x="1600200" y="2286000"/>
            <a:ext cx="6021388" cy="2592388"/>
            <a:chOff x="1600200" y="2286000"/>
            <a:chExt cx="6021388" cy="2592388"/>
          </a:xfrm>
        </p:grpSpPr>
        <p:grpSp>
          <p:nvGrpSpPr>
            <p:cNvPr id="38" name="Group 37"/>
            <p:cNvGrpSpPr/>
            <p:nvPr/>
          </p:nvGrpSpPr>
          <p:grpSpPr>
            <a:xfrm>
              <a:off x="3962400" y="2286000"/>
              <a:ext cx="1828800" cy="1830388"/>
              <a:chOff x="2667000" y="2743200"/>
              <a:chExt cx="1828800" cy="1830388"/>
            </a:xfrm>
          </p:grpSpPr>
          <p:cxnSp>
            <p:nvCxnSpPr>
              <p:cNvPr id="26" name="Straight Connector 25"/>
              <p:cNvCxnSpPr/>
              <p:nvPr/>
            </p:nvCxnSpPr>
            <p:spPr bwMode="auto">
              <a:xfrm rot="5400000">
                <a:off x="1753394" y="3656806"/>
                <a:ext cx="1828800" cy="1588"/>
              </a:xfrm>
              <a:prstGeom prst="line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>
                <a:off x="2667000" y="2743200"/>
                <a:ext cx="1828800" cy="1588"/>
              </a:xfrm>
              <a:prstGeom prst="line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>
                <a:off x="2667000" y="4572000"/>
                <a:ext cx="1828800" cy="1588"/>
              </a:xfrm>
              <a:prstGeom prst="line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7" name="Group 16"/>
            <p:cNvGrpSpPr/>
            <p:nvPr/>
          </p:nvGrpSpPr>
          <p:grpSpPr>
            <a:xfrm>
              <a:off x="5791200" y="2286000"/>
              <a:ext cx="1830388" cy="1830388"/>
              <a:chOff x="1219200" y="2590800"/>
              <a:chExt cx="1830388" cy="1830388"/>
            </a:xfrm>
          </p:grpSpPr>
          <p:cxnSp>
            <p:nvCxnSpPr>
              <p:cNvPr id="5" name="Straight Connector 4"/>
              <p:cNvCxnSpPr/>
              <p:nvPr/>
            </p:nvCxnSpPr>
            <p:spPr bwMode="auto">
              <a:xfrm rot="5400000">
                <a:off x="2134394" y="3504406"/>
                <a:ext cx="1828800" cy="1588"/>
              </a:xfrm>
              <a:prstGeom prst="line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" name="Straight Connector 5"/>
              <p:cNvCxnSpPr/>
              <p:nvPr/>
            </p:nvCxnSpPr>
            <p:spPr bwMode="auto">
              <a:xfrm rot="5400000">
                <a:off x="305594" y="3504406"/>
                <a:ext cx="1828800" cy="1588"/>
              </a:xfrm>
              <a:prstGeom prst="line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" name="Straight Connector 8"/>
              <p:cNvCxnSpPr/>
              <p:nvPr/>
            </p:nvCxnSpPr>
            <p:spPr bwMode="auto">
              <a:xfrm>
                <a:off x="1219200" y="2590800"/>
                <a:ext cx="1828800" cy="1588"/>
              </a:xfrm>
              <a:prstGeom prst="line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>
                <a:off x="1219200" y="4419600"/>
                <a:ext cx="1828800" cy="1588"/>
              </a:xfrm>
              <a:prstGeom prst="line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20" name="Straight Connector 19"/>
            <p:cNvCxnSpPr/>
            <p:nvPr/>
          </p:nvCxnSpPr>
          <p:spPr bwMode="auto">
            <a:xfrm rot="5400000" flipH="1" flipV="1">
              <a:off x="5143500" y="2400300"/>
              <a:ext cx="762000" cy="53340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5400000" flipH="1" flipV="1">
              <a:off x="6972300" y="2400300"/>
              <a:ext cx="762000" cy="53340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rot="5400000" flipH="1" flipV="1">
              <a:off x="5143500" y="4229100"/>
              <a:ext cx="762000" cy="53340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rot="5400000" flipH="1" flipV="1">
              <a:off x="6972300" y="4229100"/>
              <a:ext cx="762000" cy="53340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0" name="Group 39"/>
            <p:cNvGrpSpPr/>
            <p:nvPr/>
          </p:nvGrpSpPr>
          <p:grpSpPr>
            <a:xfrm>
              <a:off x="2133600" y="2286000"/>
              <a:ext cx="1828800" cy="1830388"/>
              <a:chOff x="2667000" y="2743200"/>
              <a:chExt cx="1828800" cy="1830388"/>
            </a:xfrm>
          </p:grpSpPr>
          <p:cxnSp>
            <p:nvCxnSpPr>
              <p:cNvPr id="41" name="Straight Connector 40"/>
              <p:cNvCxnSpPr/>
              <p:nvPr/>
            </p:nvCxnSpPr>
            <p:spPr bwMode="auto">
              <a:xfrm rot="5400000">
                <a:off x="1753394" y="3656806"/>
                <a:ext cx="1828800" cy="1588"/>
              </a:xfrm>
              <a:prstGeom prst="line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Straight Connector 41"/>
              <p:cNvCxnSpPr/>
              <p:nvPr/>
            </p:nvCxnSpPr>
            <p:spPr bwMode="auto">
              <a:xfrm>
                <a:off x="2667000" y="2743200"/>
                <a:ext cx="1828800" cy="1588"/>
              </a:xfrm>
              <a:prstGeom prst="line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Straight Connector 42"/>
              <p:cNvCxnSpPr/>
              <p:nvPr/>
            </p:nvCxnSpPr>
            <p:spPr bwMode="auto">
              <a:xfrm>
                <a:off x="2667000" y="4572000"/>
                <a:ext cx="1828800" cy="1588"/>
              </a:xfrm>
              <a:prstGeom prst="line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44" name="Straight Connector 43"/>
            <p:cNvCxnSpPr/>
            <p:nvPr/>
          </p:nvCxnSpPr>
          <p:spPr bwMode="auto">
            <a:xfrm rot="5400000" flipH="1" flipV="1">
              <a:off x="1485900" y="2400300"/>
              <a:ext cx="762000" cy="53340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 rot="5400000" flipH="1" flipV="1">
              <a:off x="3314700" y="4229100"/>
              <a:ext cx="762000" cy="53340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Freeform 50"/>
            <p:cNvSpPr/>
            <p:nvPr/>
          </p:nvSpPr>
          <p:spPr bwMode="auto">
            <a:xfrm>
              <a:off x="3542705" y="3164128"/>
              <a:ext cx="2024910" cy="1548835"/>
            </a:xfrm>
            <a:custGeom>
              <a:avLst/>
              <a:gdLst>
                <a:gd name="connsiteX0" fmla="*/ 2015385 w 2015385"/>
                <a:gd name="connsiteY0" fmla="*/ 947835 h 1555185"/>
                <a:gd name="connsiteX1" fmla="*/ 404918 w 2015385"/>
                <a:gd name="connsiteY1" fmla="*/ 0 h 1555185"/>
                <a:gd name="connsiteX2" fmla="*/ 0 w 2015385"/>
                <a:gd name="connsiteY2" fmla="*/ 1555185 h 1555185"/>
                <a:gd name="connsiteX3" fmla="*/ 2015385 w 2015385"/>
                <a:gd name="connsiteY3" fmla="*/ 947835 h 1555185"/>
                <a:gd name="connsiteX0" fmla="*/ 2015385 w 2015385"/>
                <a:gd name="connsiteY0" fmla="*/ 947835 h 1555185"/>
                <a:gd name="connsiteX1" fmla="*/ 404918 w 2015385"/>
                <a:gd name="connsiteY1" fmla="*/ 0 h 1555185"/>
                <a:gd name="connsiteX2" fmla="*/ 0 w 2015385"/>
                <a:gd name="connsiteY2" fmla="*/ 1555185 h 1555185"/>
                <a:gd name="connsiteX3" fmla="*/ 9203 w 2015385"/>
                <a:gd name="connsiteY3" fmla="*/ 1555185 h 1555185"/>
                <a:gd name="connsiteX4" fmla="*/ 2015385 w 2015385"/>
                <a:gd name="connsiteY4" fmla="*/ 947835 h 1555185"/>
                <a:gd name="connsiteX0" fmla="*/ 2015385 w 2015385"/>
                <a:gd name="connsiteY0" fmla="*/ 947835 h 1555185"/>
                <a:gd name="connsiteX1" fmla="*/ 404918 w 2015385"/>
                <a:gd name="connsiteY1" fmla="*/ 0 h 1555185"/>
                <a:gd name="connsiteX2" fmla="*/ 0 w 2015385"/>
                <a:gd name="connsiteY2" fmla="*/ 1555185 h 1555185"/>
                <a:gd name="connsiteX3" fmla="*/ 2015385 w 2015385"/>
                <a:gd name="connsiteY3" fmla="*/ 947835 h 1555185"/>
                <a:gd name="connsiteX0" fmla="*/ 2015385 w 2015385"/>
                <a:gd name="connsiteY0" fmla="*/ 947835 h 1555185"/>
                <a:gd name="connsiteX1" fmla="*/ 404918 w 2015385"/>
                <a:gd name="connsiteY1" fmla="*/ 0 h 1555185"/>
                <a:gd name="connsiteX2" fmla="*/ 0 w 2015385"/>
                <a:gd name="connsiteY2" fmla="*/ 1555185 h 1555185"/>
                <a:gd name="connsiteX3" fmla="*/ 305396 w 2015385"/>
                <a:gd name="connsiteY3" fmla="*/ 1318972 h 1555185"/>
                <a:gd name="connsiteX4" fmla="*/ 2015385 w 2015385"/>
                <a:gd name="connsiteY4" fmla="*/ 947835 h 1555185"/>
                <a:gd name="connsiteX0" fmla="*/ 1862985 w 1862985"/>
                <a:gd name="connsiteY0" fmla="*/ 947835 h 1326585"/>
                <a:gd name="connsiteX1" fmla="*/ 252518 w 1862985"/>
                <a:gd name="connsiteY1" fmla="*/ 0 h 1326585"/>
                <a:gd name="connsiteX2" fmla="*/ 0 w 1862985"/>
                <a:gd name="connsiteY2" fmla="*/ 1326585 h 1326585"/>
                <a:gd name="connsiteX3" fmla="*/ 152996 w 1862985"/>
                <a:gd name="connsiteY3" fmla="*/ 1318972 h 1326585"/>
                <a:gd name="connsiteX4" fmla="*/ 1862985 w 1862985"/>
                <a:gd name="connsiteY4" fmla="*/ 947835 h 1326585"/>
                <a:gd name="connsiteX0" fmla="*/ 1862985 w 1862985"/>
                <a:gd name="connsiteY0" fmla="*/ 947835 h 1484558"/>
                <a:gd name="connsiteX1" fmla="*/ 252518 w 1862985"/>
                <a:gd name="connsiteY1" fmla="*/ 0 h 1484558"/>
                <a:gd name="connsiteX2" fmla="*/ 0 w 1862985"/>
                <a:gd name="connsiteY2" fmla="*/ 1326585 h 1484558"/>
                <a:gd name="connsiteX3" fmla="*/ 1862985 w 1862985"/>
                <a:gd name="connsiteY3" fmla="*/ 947835 h 1484558"/>
                <a:gd name="connsiteX0" fmla="*/ 0 w 1862985"/>
                <a:gd name="connsiteY0" fmla="*/ 1326585 h 1484558"/>
                <a:gd name="connsiteX1" fmla="*/ 1862985 w 1862985"/>
                <a:gd name="connsiteY1" fmla="*/ 947835 h 1484558"/>
                <a:gd name="connsiteX2" fmla="*/ 252518 w 1862985"/>
                <a:gd name="connsiteY2" fmla="*/ 0 h 1484558"/>
                <a:gd name="connsiteX3" fmla="*/ 91440 w 1862985"/>
                <a:gd name="connsiteY3" fmla="*/ 1418025 h 1484558"/>
                <a:gd name="connsiteX0" fmla="*/ 0 w 1862985"/>
                <a:gd name="connsiteY0" fmla="*/ 1326585 h 1484558"/>
                <a:gd name="connsiteX1" fmla="*/ 1862985 w 1862985"/>
                <a:gd name="connsiteY1" fmla="*/ 947835 h 1484558"/>
                <a:gd name="connsiteX2" fmla="*/ 252518 w 1862985"/>
                <a:gd name="connsiteY2" fmla="*/ 0 h 1484558"/>
                <a:gd name="connsiteX3" fmla="*/ 91440 w 1862985"/>
                <a:gd name="connsiteY3" fmla="*/ 1418025 h 1484558"/>
                <a:gd name="connsiteX4" fmla="*/ 0 w 1862985"/>
                <a:gd name="connsiteY4" fmla="*/ 1326585 h 1484558"/>
                <a:gd name="connsiteX0" fmla="*/ 0 w 1862985"/>
                <a:gd name="connsiteY0" fmla="*/ 1326585 h 1418025"/>
                <a:gd name="connsiteX1" fmla="*/ 1862985 w 1862985"/>
                <a:gd name="connsiteY1" fmla="*/ 947835 h 1418025"/>
                <a:gd name="connsiteX2" fmla="*/ 252518 w 1862985"/>
                <a:gd name="connsiteY2" fmla="*/ 0 h 1418025"/>
                <a:gd name="connsiteX3" fmla="*/ 91440 w 1862985"/>
                <a:gd name="connsiteY3" fmla="*/ 1418025 h 1418025"/>
                <a:gd name="connsiteX4" fmla="*/ 0 w 1862985"/>
                <a:gd name="connsiteY4" fmla="*/ 1326585 h 1418025"/>
                <a:gd name="connsiteX0" fmla="*/ 268411 w 2131396"/>
                <a:gd name="connsiteY0" fmla="*/ 1326585 h 1326585"/>
                <a:gd name="connsiteX1" fmla="*/ 2131396 w 2131396"/>
                <a:gd name="connsiteY1" fmla="*/ 947835 h 1326585"/>
                <a:gd name="connsiteX2" fmla="*/ 520929 w 2131396"/>
                <a:gd name="connsiteY2" fmla="*/ 0 h 1326585"/>
                <a:gd name="connsiteX3" fmla="*/ 268411 w 2131396"/>
                <a:gd name="connsiteY3" fmla="*/ 1326585 h 1326585"/>
                <a:gd name="connsiteX0" fmla="*/ 0 w 1862985"/>
                <a:gd name="connsiteY0" fmla="*/ 1326585 h 1326585"/>
                <a:gd name="connsiteX1" fmla="*/ 1862985 w 1862985"/>
                <a:gd name="connsiteY1" fmla="*/ 947835 h 1326585"/>
                <a:gd name="connsiteX2" fmla="*/ 252518 w 1862985"/>
                <a:gd name="connsiteY2" fmla="*/ 0 h 1326585"/>
                <a:gd name="connsiteX3" fmla="*/ 0 w 1862985"/>
                <a:gd name="connsiteY3" fmla="*/ 1326585 h 1326585"/>
                <a:gd name="connsiteX0" fmla="*/ 0 w 2015385"/>
                <a:gd name="connsiteY0" fmla="*/ 1555185 h 1555185"/>
                <a:gd name="connsiteX1" fmla="*/ 2015385 w 2015385"/>
                <a:gd name="connsiteY1" fmla="*/ 947835 h 1555185"/>
                <a:gd name="connsiteX2" fmla="*/ 404918 w 2015385"/>
                <a:gd name="connsiteY2" fmla="*/ 0 h 1555185"/>
                <a:gd name="connsiteX3" fmla="*/ 0 w 2015385"/>
                <a:gd name="connsiteY3" fmla="*/ 1555185 h 1555185"/>
                <a:gd name="connsiteX0" fmla="*/ 0 w 1802660"/>
                <a:gd name="connsiteY0" fmla="*/ 1355160 h 1355160"/>
                <a:gd name="connsiteX1" fmla="*/ 1802660 w 1802660"/>
                <a:gd name="connsiteY1" fmla="*/ 947835 h 1355160"/>
                <a:gd name="connsiteX2" fmla="*/ 192193 w 1802660"/>
                <a:gd name="connsiteY2" fmla="*/ 0 h 1355160"/>
                <a:gd name="connsiteX3" fmla="*/ 0 w 1802660"/>
                <a:gd name="connsiteY3" fmla="*/ 1355160 h 1355160"/>
                <a:gd name="connsiteX0" fmla="*/ 0 w 2024910"/>
                <a:gd name="connsiteY0" fmla="*/ 1548835 h 1548835"/>
                <a:gd name="connsiteX1" fmla="*/ 2024910 w 2024910"/>
                <a:gd name="connsiteY1" fmla="*/ 947835 h 1548835"/>
                <a:gd name="connsiteX2" fmla="*/ 414443 w 2024910"/>
                <a:gd name="connsiteY2" fmla="*/ 0 h 1548835"/>
                <a:gd name="connsiteX3" fmla="*/ 0 w 2024910"/>
                <a:gd name="connsiteY3" fmla="*/ 1548835 h 1548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4910" h="1548835">
                  <a:moveTo>
                    <a:pt x="0" y="1548835"/>
                  </a:moveTo>
                  <a:lnTo>
                    <a:pt x="2024910" y="947835"/>
                  </a:lnTo>
                  <a:lnTo>
                    <a:pt x="414443" y="0"/>
                  </a:lnTo>
                  <a:lnTo>
                    <a:pt x="0" y="1548835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 algn="ctr">
              <a:solidFill>
                <a:srgbClr val="ADADE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 bwMode="auto">
            <a:xfrm rot="5400000" flipH="1" flipV="1">
              <a:off x="1485900" y="4229100"/>
              <a:ext cx="762000" cy="53340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57" name="Group 56"/>
            <p:cNvGrpSpPr/>
            <p:nvPr/>
          </p:nvGrpSpPr>
          <p:grpSpPr>
            <a:xfrm>
              <a:off x="1872187" y="2547575"/>
              <a:ext cx="2084960" cy="2162536"/>
              <a:chOff x="1872187" y="2318975"/>
              <a:chExt cx="2084960" cy="2162536"/>
            </a:xfrm>
            <a:solidFill>
              <a:srgbClr val="3333CC"/>
            </a:solidFill>
          </p:grpSpPr>
          <p:sp>
            <p:nvSpPr>
              <p:cNvPr id="54" name="Freeform 53"/>
              <p:cNvSpPr/>
              <p:nvPr/>
            </p:nvSpPr>
            <p:spPr bwMode="auto">
              <a:xfrm>
                <a:off x="1872187" y="2318975"/>
                <a:ext cx="2084960" cy="2162536"/>
              </a:xfrm>
              <a:custGeom>
                <a:avLst/>
                <a:gdLst>
                  <a:gd name="connsiteX0" fmla="*/ 2245451 w 2245451"/>
                  <a:gd name="connsiteY0" fmla="*/ 616553 h 2180940"/>
                  <a:gd name="connsiteX1" fmla="*/ 414120 w 2245451"/>
                  <a:gd name="connsiteY1" fmla="*/ 0 h 2180940"/>
                  <a:gd name="connsiteX2" fmla="*/ 0 w 2245451"/>
                  <a:gd name="connsiteY2" fmla="*/ 2180940 h 2180940"/>
                  <a:gd name="connsiteX3" fmla="*/ 1831331 w 2245451"/>
                  <a:gd name="connsiteY3" fmla="*/ 2162536 h 2180940"/>
                  <a:gd name="connsiteX0" fmla="*/ 1940651 w 1940651"/>
                  <a:gd name="connsiteY0" fmla="*/ 616553 h 2162536"/>
                  <a:gd name="connsiteX1" fmla="*/ 109320 w 1940651"/>
                  <a:gd name="connsiteY1" fmla="*/ 0 h 2162536"/>
                  <a:gd name="connsiteX2" fmla="*/ 0 w 1940651"/>
                  <a:gd name="connsiteY2" fmla="*/ 1952340 h 2162536"/>
                  <a:gd name="connsiteX3" fmla="*/ 1526531 w 1940651"/>
                  <a:gd name="connsiteY3" fmla="*/ 2162536 h 2162536"/>
                  <a:gd name="connsiteX0" fmla="*/ 2084960 w 2084960"/>
                  <a:gd name="connsiteY0" fmla="*/ 616553 h 2162536"/>
                  <a:gd name="connsiteX1" fmla="*/ 253629 w 2084960"/>
                  <a:gd name="connsiteY1" fmla="*/ 0 h 2162536"/>
                  <a:gd name="connsiteX2" fmla="*/ 144309 w 2084960"/>
                  <a:gd name="connsiteY2" fmla="*/ 1952340 h 2162536"/>
                  <a:gd name="connsiteX3" fmla="*/ 0 w 2084960"/>
                  <a:gd name="connsiteY3" fmla="*/ 1960086 h 2162536"/>
                  <a:gd name="connsiteX4" fmla="*/ 1670840 w 2084960"/>
                  <a:gd name="connsiteY4" fmla="*/ 2162536 h 2162536"/>
                  <a:gd name="connsiteX0" fmla="*/ 2084960 w 2084960"/>
                  <a:gd name="connsiteY0" fmla="*/ 616553 h 2162536"/>
                  <a:gd name="connsiteX1" fmla="*/ 253629 w 2084960"/>
                  <a:gd name="connsiteY1" fmla="*/ 0 h 2162536"/>
                  <a:gd name="connsiteX2" fmla="*/ 0 w 2084960"/>
                  <a:gd name="connsiteY2" fmla="*/ 1960086 h 2162536"/>
                  <a:gd name="connsiteX3" fmla="*/ 1670840 w 2084960"/>
                  <a:gd name="connsiteY3" fmla="*/ 2162536 h 2162536"/>
                  <a:gd name="connsiteX0" fmla="*/ 2084960 w 2084960"/>
                  <a:gd name="connsiteY0" fmla="*/ 616553 h 2162536"/>
                  <a:gd name="connsiteX1" fmla="*/ 253629 w 2084960"/>
                  <a:gd name="connsiteY1" fmla="*/ 0 h 2162536"/>
                  <a:gd name="connsiteX2" fmla="*/ 0 w 2084960"/>
                  <a:gd name="connsiteY2" fmla="*/ 1960086 h 2162536"/>
                  <a:gd name="connsiteX3" fmla="*/ 1213640 w 2084960"/>
                  <a:gd name="connsiteY3" fmla="*/ 2162536 h 2162536"/>
                  <a:gd name="connsiteX0" fmla="*/ 2084960 w 2084960"/>
                  <a:gd name="connsiteY0" fmla="*/ 616553 h 2162536"/>
                  <a:gd name="connsiteX1" fmla="*/ 253629 w 2084960"/>
                  <a:gd name="connsiteY1" fmla="*/ 0 h 2162536"/>
                  <a:gd name="connsiteX2" fmla="*/ 0 w 2084960"/>
                  <a:gd name="connsiteY2" fmla="*/ 1960086 h 2162536"/>
                  <a:gd name="connsiteX3" fmla="*/ 1670840 w 2084960"/>
                  <a:gd name="connsiteY3" fmla="*/ 2162536 h 2162536"/>
                  <a:gd name="connsiteX0" fmla="*/ 2084960 w 2084960"/>
                  <a:gd name="connsiteY0" fmla="*/ 616553 h 2162536"/>
                  <a:gd name="connsiteX1" fmla="*/ 253629 w 2084960"/>
                  <a:gd name="connsiteY1" fmla="*/ 0 h 2162536"/>
                  <a:gd name="connsiteX2" fmla="*/ 0 w 2084960"/>
                  <a:gd name="connsiteY2" fmla="*/ 1960086 h 2162536"/>
                  <a:gd name="connsiteX3" fmla="*/ 1670840 w 2084960"/>
                  <a:gd name="connsiteY3" fmla="*/ 2162536 h 2162536"/>
                  <a:gd name="connsiteX0" fmla="*/ 2084960 w 2084960"/>
                  <a:gd name="connsiteY0" fmla="*/ 616553 h 2162536"/>
                  <a:gd name="connsiteX1" fmla="*/ 253629 w 2084960"/>
                  <a:gd name="connsiteY1" fmla="*/ 0 h 2162536"/>
                  <a:gd name="connsiteX2" fmla="*/ 0 w 2084960"/>
                  <a:gd name="connsiteY2" fmla="*/ 1960086 h 2162536"/>
                  <a:gd name="connsiteX3" fmla="*/ 1670840 w 2084960"/>
                  <a:gd name="connsiteY3" fmla="*/ 2162536 h 2162536"/>
                  <a:gd name="connsiteX0" fmla="*/ 2084960 w 2084960"/>
                  <a:gd name="connsiteY0" fmla="*/ 616553 h 2162536"/>
                  <a:gd name="connsiteX1" fmla="*/ 253629 w 2084960"/>
                  <a:gd name="connsiteY1" fmla="*/ 0 h 2162536"/>
                  <a:gd name="connsiteX2" fmla="*/ 0 w 2084960"/>
                  <a:gd name="connsiteY2" fmla="*/ 1960086 h 2162536"/>
                  <a:gd name="connsiteX3" fmla="*/ 1670840 w 2084960"/>
                  <a:gd name="connsiteY3" fmla="*/ 2162536 h 2162536"/>
                  <a:gd name="connsiteX0" fmla="*/ 2084960 w 2084960"/>
                  <a:gd name="connsiteY0" fmla="*/ 616553 h 2162536"/>
                  <a:gd name="connsiteX1" fmla="*/ 253629 w 2084960"/>
                  <a:gd name="connsiteY1" fmla="*/ 0 h 2162536"/>
                  <a:gd name="connsiteX2" fmla="*/ 0 w 2084960"/>
                  <a:gd name="connsiteY2" fmla="*/ 1960086 h 2162536"/>
                  <a:gd name="connsiteX3" fmla="*/ 1899440 w 2084960"/>
                  <a:gd name="connsiteY3" fmla="*/ 2162536 h 2162536"/>
                  <a:gd name="connsiteX0" fmla="*/ 2084960 w 2084960"/>
                  <a:gd name="connsiteY0" fmla="*/ 616553 h 2162536"/>
                  <a:gd name="connsiteX1" fmla="*/ 253629 w 2084960"/>
                  <a:gd name="connsiteY1" fmla="*/ 0 h 2162536"/>
                  <a:gd name="connsiteX2" fmla="*/ 0 w 2084960"/>
                  <a:gd name="connsiteY2" fmla="*/ 1960086 h 2162536"/>
                  <a:gd name="connsiteX3" fmla="*/ 1670840 w 2084960"/>
                  <a:gd name="connsiteY3" fmla="*/ 2162536 h 2162536"/>
                  <a:gd name="connsiteX0" fmla="*/ 2084960 w 2084960"/>
                  <a:gd name="connsiteY0" fmla="*/ 616553 h 2162536"/>
                  <a:gd name="connsiteX1" fmla="*/ 253629 w 2084960"/>
                  <a:gd name="connsiteY1" fmla="*/ 0 h 2162536"/>
                  <a:gd name="connsiteX2" fmla="*/ 0 w 2084960"/>
                  <a:gd name="connsiteY2" fmla="*/ 1960086 h 2162536"/>
                  <a:gd name="connsiteX3" fmla="*/ 1670840 w 2084960"/>
                  <a:gd name="connsiteY3" fmla="*/ 2162536 h 2162536"/>
                  <a:gd name="connsiteX4" fmla="*/ 2084960 w 2084960"/>
                  <a:gd name="connsiteY4" fmla="*/ 616553 h 2162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4960" h="2162536">
                    <a:moveTo>
                      <a:pt x="2084960" y="616553"/>
                    </a:moveTo>
                    <a:lnTo>
                      <a:pt x="253629" y="0"/>
                    </a:lnTo>
                    <a:lnTo>
                      <a:pt x="0" y="1960086"/>
                    </a:lnTo>
                    <a:lnTo>
                      <a:pt x="1670840" y="2162536"/>
                    </a:lnTo>
                    <a:lnTo>
                      <a:pt x="2084960" y="616553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cxnSp>
            <p:nvCxnSpPr>
              <p:cNvPr id="56" name="Straight Connector 55"/>
              <p:cNvCxnSpPr>
                <a:stCxn id="54" idx="3"/>
                <a:endCxn id="54" idx="1"/>
              </p:cNvCxnSpPr>
              <p:nvPr/>
            </p:nvCxnSpPr>
            <p:spPr bwMode="auto">
              <a:xfrm flipH="1" flipV="1">
                <a:off x="2125816" y="2318975"/>
                <a:ext cx="1417211" cy="2162536"/>
              </a:xfrm>
              <a:prstGeom prst="line">
                <a:avLst/>
              </a:prstGeom>
              <a:grpFill/>
              <a:ln w="317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8" name="Group 57"/>
            <p:cNvGrpSpPr/>
            <p:nvPr/>
          </p:nvGrpSpPr>
          <p:grpSpPr>
            <a:xfrm>
              <a:off x="1600200" y="3048000"/>
              <a:ext cx="1828800" cy="1830388"/>
              <a:chOff x="1600200" y="2819400"/>
              <a:chExt cx="1828800" cy="1830388"/>
            </a:xfrm>
          </p:grpSpPr>
          <p:cxnSp>
            <p:nvCxnSpPr>
              <p:cNvPr id="46" name="Straight Connector 45"/>
              <p:cNvCxnSpPr/>
              <p:nvPr/>
            </p:nvCxnSpPr>
            <p:spPr bwMode="auto">
              <a:xfrm rot="5400000">
                <a:off x="686594" y="3733006"/>
                <a:ext cx="1828800" cy="1588"/>
              </a:xfrm>
              <a:prstGeom prst="line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7" name="Straight Connector 46"/>
              <p:cNvCxnSpPr/>
              <p:nvPr/>
            </p:nvCxnSpPr>
            <p:spPr bwMode="auto">
              <a:xfrm>
                <a:off x="1600200" y="2819400"/>
                <a:ext cx="1828800" cy="1588"/>
              </a:xfrm>
              <a:prstGeom prst="line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Straight Connector 47"/>
              <p:cNvCxnSpPr/>
              <p:nvPr/>
            </p:nvCxnSpPr>
            <p:spPr bwMode="auto">
              <a:xfrm>
                <a:off x="1600200" y="4648200"/>
                <a:ext cx="1828800" cy="1588"/>
              </a:xfrm>
              <a:prstGeom prst="line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9" name="Group 58"/>
            <p:cNvGrpSpPr/>
            <p:nvPr/>
          </p:nvGrpSpPr>
          <p:grpSpPr>
            <a:xfrm>
              <a:off x="3429000" y="3048000"/>
              <a:ext cx="1828800" cy="1830388"/>
              <a:chOff x="3429000" y="2819400"/>
              <a:chExt cx="1828800" cy="1830388"/>
            </a:xfrm>
          </p:grpSpPr>
          <p:cxnSp>
            <p:nvCxnSpPr>
              <p:cNvPr id="31" name="Straight Connector 30"/>
              <p:cNvCxnSpPr/>
              <p:nvPr/>
            </p:nvCxnSpPr>
            <p:spPr bwMode="auto">
              <a:xfrm rot="5400000">
                <a:off x="2515394" y="3733006"/>
                <a:ext cx="1828800" cy="1588"/>
              </a:xfrm>
              <a:prstGeom prst="line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Straight Connector 31"/>
              <p:cNvCxnSpPr/>
              <p:nvPr/>
            </p:nvCxnSpPr>
            <p:spPr bwMode="auto">
              <a:xfrm>
                <a:off x="3429000" y="2819400"/>
                <a:ext cx="1828800" cy="1588"/>
              </a:xfrm>
              <a:prstGeom prst="line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Straight Connector 32"/>
              <p:cNvCxnSpPr/>
              <p:nvPr/>
            </p:nvCxnSpPr>
            <p:spPr bwMode="auto">
              <a:xfrm>
                <a:off x="3429000" y="4648200"/>
                <a:ext cx="1828800" cy="1588"/>
              </a:xfrm>
              <a:prstGeom prst="line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8" name="Group 17"/>
            <p:cNvGrpSpPr/>
            <p:nvPr/>
          </p:nvGrpSpPr>
          <p:grpSpPr>
            <a:xfrm>
              <a:off x="5257800" y="3048000"/>
              <a:ext cx="1830388" cy="1830388"/>
              <a:chOff x="4267200" y="3733800"/>
              <a:chExt cx="1830388" cy="1830388"/>
            </a:xfrm>
          </p:grpSpPr>
          <p:cxnSp>
            <p:nvCxnSpPr>
              <p:cNvPr id="13" name="Straight Connector 12"/>
              <p:cNvCxnSpPr/>
              <p:nvPr/>
            </p:nvCxnSpPr>
            <p:spPr bwMode="auto">
              <a:xfrm rot="5400000">
                <a:off x="5182394" y="4647406"/>
                <a:ext cx="1828800" cy="1588"/>
              </a:xfrm>
              <a:prstGeom prst="line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/>
              <p:cNvCxnSpPr/>
              <p:nvPr/>
            </p:nvCxnSpPr>
            <p:spPr bwMode="auto">
              <a:xfrm rot="5400000">
                <a:off x="3353594" y="4647406"/>
                <a:ext cx="1828800" cy="1588"/>
              </a:xfrm>
              <a:prstGeom prst="line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>
                <a:off x="4267200" y="3733800"/>
                <a:ext cx="1828800" cy="1588"/>
              </a:xfrm>
              <a:prstGeom prst="line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>
                <a:off x="4267200" y="5562600"/>
                <a:ext cx="1828800" cy="1588"/>
              </a:xfrm>
              <a:prstGeom prst="line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34" name="Straight Connector 33"/>
            <p:cNvCxnSpPr/>
            <p:nvPr/>
          </p:nvCxnSpPr>
          <p:spPr bwMode="auto">
            <a:xfrm rot="5400000" flipH="1" flipV="1">
              <a:off x="3314700" y="2400300"/>
              <a:ext cx="762000" cy="53340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8" name="Group 67"/>
          <p:cNvGrpSpPr/>
          <p:nvPr/>
        </p:nvGrpSpPr>
        <p:grpSpPr>
          <a:xfrm>
            <a:off x="1295400" y="1295400"/>
            <a:ext cx="6768875" cy="991394"/>
            <a:chOff x="1295400" y="1295400"/>
            <a:chExt cx="6768875" cy="991394"/>
          </a:xfrm>
        </p:grpSpPr>
        <p:sp>
          <p:nvSpPr>
            <p:cNvPr id="60" name="TextBox 59"/>
            <p:cNvSpPr txBox="1"/>
            <p:nvPr/>
          </p:nvSpPr>
          <p:spPr>
            <a:xfrm>
              <a:off x="1295400" y="1295400"/>
              <a:ext cx="67688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67E7E"/>
                  </a:solidFill>
                  <a:latin typeface="Comic Sans MS"/>
                  <a:cs typeface="Comic Sans MS"/>
                </a:rPr>
                <a:t>Easy because cubes can be processed in parallel, right?</a:t>
              </a:r>
              <a:endParaRPr lang="en-US" sz="2000" dirty="0">
                <a:solidFill>
                  <a:srgbClr val="F67E7E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62" name="Straight Arrow Connector 61"/>
            <p:cNvCxnSpPr/>
            <p:nvPr/>
          </p:nvCxnSpPr>
          <p:spPr bwMode="auto">
            <a:xfrm rot="5400000">
              <a:off x="3009900" y="1866900"/>
              <a:ext cx="533400" cy="304800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rgbClr val="F67E7E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  <p:cxnSp>
          <p:nvCxnSpPr>
            <p:cNvPr id="65" name="Straight Arrow Connector 64"/>
            <p:cNvCxnSpPr/>
            <p:nvPr/>
          </p:nvCxnSpPr>
          <p:spPr bwMode="auto">
            <a:xfrm rot="5400000">
              <a:off x="4533900" y="2019300"/>
              <a:ext cx="533400" cy="1588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rgbClr val="F67E7E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  <p:cxnSp>
          <p:nvCxnSpPr>
            <p:cNvPr id="66" name="Straight Arrow Connector 65"/>
            <p:cNvCxnSpPr/>
            <p:nvPr/>
          </p:nvCxnSpPr>
          <p:spPr bwMode="auto">
            <a:xfrm rot="16200000" flipH="1">
              <a:off x="6362700" y="1866900"/>
              <a:ext cx="533400" cy="304800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rgbClr val="F67E7E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</p:grpSp>
      <p:grpSp>
        <p:nvGrpSpPr>
          <p:cNvPr id="78" name="Group 77"/>
          <p:cNvGrpSpPr/>
          <p:nvPr/>
        </p:nvGrpSpPr>
        <p:grpSpPr>
          <a:xfrm>
            <a:off x="1905000" y="3034171"/>
            <a:ext cx="5483217" cy="2702915"/>
            <a:chOff x="1905000" y="3034171"/>
            <a:chExt cx="5483217" cy="2702915"/>
          </a:xfrm>
        </p:grpSpPr>
        <p:sp>
          <p:nvSpPr>
            <p:cNvPr id="69" name="TextBox 68"/>
            <p:cNvSpPr txBox="1"/>
            <p:nvPr/>
          </p:nvSpPr>
          <p:spPr>
            <a:xfrm>
              <a:off x="1905000" y="5029200"/>
              <a:ext cx="54832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67E7E"/>
                  </a:solidFill>
                  <a:latin typeface="Comic Sans MS"/>
                  <a:cs typeface="Comic Sans MS"/>
                </a:rPr>
                <a:t>How do you resolve coincident points?</a:t>
              </a:r>
            </a:p>
            <a:p>
              <a:r>
                <a:rPr lang="en-US" sz="2000" dirty="0" smtClean="0">
                  <a:solidFill>
                    <a:srgbClr val="F67E7E"/>
                  </a:solidFill>
                  <a:latin typeface="Comic Sans MS"/>
                  <a:cs typeface="Comic Sans MS"/>
                </a:rPr>
                <a:t>How do you capture topological connections?</a:t>
              </a:r>
              <a:endParaRPr lang="en-US" sz="2000" dirty="0">
                <a:solidFill>
                  <a:srgbClr val="F67E7E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70" name="Oval 69"/>
            <p:cNvSpPr/>
            <p:nvPr/>
          </p:nvSpPr>
          <p:spPr bwMode="auto">
            <a:xfrm>
              <a:off x="3429000" y="4572000"/>
              <a:ext cx="228600" cy="228600"/>
            </a:xfrm>
            <a:prstGeom prst="ellipse">
              <a:avLst/>
            </a:prstGeom>
            <a:noFill/>
            <a:ln w="12700" cap="flat" cmpd="sng" algn="ctr">
              <a:solidFill>
                <a:srgbClr val="F67E7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3848181" y="3034171"/>
              <a:ext cx="228600" cy="228600"/>
            </a:xfrm>
            <a:prstGeom prst="ellipse">
              <a:avLst/>
            </a:prstGeom>
            <a:noFill/>
            <a:ln w="12700" cap="flat" cmpd="sng" algn="ctr">
              <a:solidFill>
                <a:srgbClr val="F67E7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75" name="Straight Connector 74"/>
            <p:cNvCxnSpPr>
              <a:stCxn id="71" idx="4"/>
            </p:cNvCxnSpPr>
            <p:nvPr/>
          </p:nvCxnSpPr>
          <p:spPr bwMode="auto">
            <a:xfrm rot="5400000">
              <a:off x="3079227" y="4145945"/>
              <a:ext cx="1766429" cy="81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rgbClr val="F67E7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>
              <a:stCxn id="70" idx="4"/>
            </p:cNvCxnSpPr>
            <p:nvPr/>
          </p:nvCxnSpPr>
          <p:spPr bwMode="auto">
            <a:xfrm rot="5400000">
              <a:off x="3426640" y="4916988"/>
              <a:ext cx="233048" cy="273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rgbClr val="F67E7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9" name="TextBox 78"/>
          <p:cNvSpPr txBox="1"/>
          <p:nvPr/>
        </p:nvSpPr>
        <p:spPr>
          <a:xfrm>
            <a:off x="2286000" y="6019800"/>
            <a:ext cx="3682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67E7E"/>
                </a:solidFill>
                <a:latin typeface="Comic Sans MS"/>
                <a:cs typeface="Comic Sans MS"/>
              </a:rPr>
              <a:t>How do you pack the results?</a:t>
            </a:r>
            <a:endParaRPr lang="en-US" sz="2000" dirty="0">
              <a:solidFill>
                <a:srgbClr val="F67E7E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039818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in Progress:</a:t>
            </a:r>
            <a:br>
              <a:rPr lang="en-US" dirty="0" smtClean="0"/>
            </a:br>
            <a:r>
              <a:rPr lang="en-US" dirty="0" smtClean="0"/>
              <a:t>Connectivity-Based Algorithms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920" y="1905000"/>
            <a:ext cx="2971800" cy="2834640"/>
            <a:chOff x="0" y="1630680"/>
            <a:chExt cx="2971800" cy="2834640"/>
          </a:xfrm>
        </p:grpSpPr>
        <p:pic>
          <p:nvPicPr>
            <p:cNvPr id="4" name="Picture 3" descr="MarchingCubesInput.png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087880"/>
              <a:ext cx="2971800" cy="237744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95259" y="1630680"/>
              <a:ext cx="19812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+mn-lt"/>
                </a:rPr>
                <a:t>Input Volume</a:t>
              </a:r>
              <a:endParaRPr lang="en-US" dirty="0">
                <a:latin typeface="+mn-lt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087020" y="1905000"/>
            <a:ext cx="2971800" cy="2834640"/>
            <a:chOff x="2971800" y="1630680"/>
            <a:chExt cx="2971800" cy="2834640"/>
          </a:xfrm>
        </p:grpSpPr>
        <p:pic>
          <p:nvPicPr>
            <p:cNvPr id="3" name="Picture 2" descr="MarchingCubesSoup2.png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1800" y="2087880"/>
              <a:ext cx="2971800" cy="237744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412958" y="1630680"/>
              <a:ext cx="2089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+mn-lt"/>
                </a:rPr>
                <a:t>Triangle Soup</a:t>
              </a:r>
              <a:endParaRPr lang="en-US" dirty="0">
                <a:latin typeface="+mn-lt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173120" y="1905000"/>
            <a:ext cx="2971800" cy="2834640"/>
            <a:chOff x="5943600" y="1630680"/>
            <a:chExt cx="2971800" cy="2834640"/>
          </a:xfrm>
        </p:grpSpPr>
        <p:pic>
          <p:nvPicPr>
            <p:cNvPr id="5" name="Picture 4" descr="MarchingCubesConnected1.pn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3600" y="2087880"/>
              <a:ext cx="2971800" cy="237744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182404" y="1630680"/>
              <a:ext cx="2494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+mn-lt"/>
                </a:rPr>
                <a:t>Manifold Surface</a:t>
              </a:r>
              <a:endParaRPr lang="en-US" dirty="0">
                <a:latin typeface="+mn-lt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20120" y="4770120"/>
            <a:ext cx="2802270" cy="1698486"/>
            <a:chOff x="999165" y="4495800"/>
            <a:chExt cx="2802270" cy="1698486"/>
          </a:xfrm>
        </p:grpSpPr>
        <p:cxnSp>
          <p:nvCxnSpPr>
            <p:cNvPr id="9" name="Curved Connector 8"/>
            <p:cNvCxnSpPr/>
            <p:nvPr/>
          </p:nvCxnSpPr>
          <p:spPr bwMode="auto">
            <a:xfrm rot="16200000" flipH="1">
              <a:off x="2393951" y="3130550"/>
              <a:ext cx="12700" cy="2743200"/>
            </a:xfrm>
            <a:prstGeom prst="curvedConnector3">
              <a:avLst>
                <a:gd name="adj1" fmla="val 6834638"/>
              </a:avLst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999165" y="5486400"/>
              <a:ext cx="28022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+mn-lt"/>
                </a:rPr>
                <a:t>Generate Triangles</a:t>
              </a:r>
            </a:p>
            <a:p>
              <a:pPr algn="ctr"/>
              <a:r>
                <a:rPr lang="en-US" sz="1600" dirty="0" smtClean="0">
                  <a:latin typeface="+mn-lt"/>
                </a:rPr>
                <a:t>(Local)</a:t>
              </a:r>
              <a:endParaRPr lang="en-US" sz="1600" dirty="0">
                <a:latin typeface="+mn-lt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030120" y="4770120"/>
            <a:ext cx="2743200" cy="1698486"/>
            <a:chOff x="5839004" y="4724400"/>
            <a:chExt cx="2743200" cy="1698486"/>
          </a:xfrm>
        </p:grpSpPr>
        <p:cxnSp>
          <p:nvCxnSpPr>
            <p:cNvPr id="10" name="Curved Connector 9"/>
            <p:cNvCxnSpPr/>
            <p:nvPr/>
          </p:nvCxnSpPr>
          <p:spPr bwMode="auto">
            <a:xfrm rot="16200000" flipH="1">
              <a:off x="7204254" y="3359150"/>
              <a:ext cx="12700" cy="2743200"/>
            </a:xfrm>
            <a:prstGeom prst="curvedConnector3">
              <a:avLst>
                <a:gd name="adj1" fmla="val 6834638"/>
              </a:avLst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5971999" y="5715000"/>
              <a:ext cx="24772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+mn-lt"/>
                </a:rPr>
                <a:t>Connect Surface</a:t>
              </a:r>
            </a:p>
            <a:p>
              <a:pPr algn="ctr"/>
              <a:r>
                <a:rPr lang="en-US" sz="1600" dirty="0" smtClean="0">
                  <a:latin typeface="+mn-lt"/>
                </a:rPr>
                <a:t>(Communicative)</a:t>
              </a:r>
              <a:endParaRPr lang="en-US" sz="16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544411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Dax: Vis on GPU and Beyond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0" y="762000"/>
            <a:ext cx="9144000" cy="3078629"/>
            <a:chOff x="0" y="995065"/>
            <a:chExt cx="9144000" cy="3078629"/>
          </a:xfrm>
        </p:grpSpPr>
        <p:pic>
          <p:nvPicPr>
            <p:cNvPr id="4" name="Picture 3" descr="MarchingCubesInput.png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995065"/>
              <a:ext cx="2971800" cy="2377440"/>
            </a:xfrm>
            <a:prstGeom prst="rect">
              <a:avLst/>
            </a:prstGeom>
          </p:spPr>
        </p:pic>
        <p:pic>
          <p:nvPicPr>
            <p:cNvPr id="3" name="Picture 2" descr="MarchingCubesSoup2.png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6100" y="995065"/>
              <a:ext cx="2971800" cy="2377440"/>
            </a:xfrm>
            <a:prstGeom prst="rect">
              <a:avLst/>
            </a:prstGeom>
          </p:spPr>
        </p:pic>
        <p:pic>
          <p:nvPicPr>
            <p:cNvPr id="5" name="Picture 4" descr="MarchingCubesConnected1.pn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2200" y="995065"/>
              <a:ext cx="2971800" cy="2377440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1160629" y="3216682"/>
              <a:ext cx="2917573" cy="857012"/>
              <a:chOff x="1161549" y="4770120"/>
              <a:chExt cx="2917573" cy="857012"/>
            </a:xfrm>
          </p:grpSpPr>
          <p:cxnSp>
            <p:nvCxnSpPr>
              <p:cNvPr id="9" name="Curved Connector 8"/>
              <p:cNvCxnSpPr/>
              <p:nvPr/>
            </p:nvCxnSpPr>
            <p:spPr bwMode="auto">
              <a:xfrm rot="16200000" flipH="1">
                <a:off x="2614906" y="3404870"/>
                <a:ext cx="12700" cy="2743200"/>
              </a:xfrm>
              <a:prstGeom prst="curvedConnector3">
                <a:avLst>
                  <a:gd name="adj1" fmla="val 3234638"/>
                </a:avLst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1" name="TextBox 10"/>
              <p:cNvSpPr txBox="1"/>
              <p:nvPr/>
            </p:nvSpPr>
            <p:spPr>
              <a:xfrm>
                <a:off x="1161549" y="5257800"/>
                <a:ext cx="29175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+mn-lt"/>
                  </a:rPr>
                  <a:t>Generate Triangles (Local)</a:t>
                </a:r>
                <a:endParaRPr lang="en-US" sz="1800" dirty="0">
                  <a:latin typeface="+mn-lt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4739560" y="3216682"/>
              <a:ext cx="3320641" cy="826234"/>
              <a:chOff x="4740480" y="4770120"/>
              <a:chExt cx="3320641" cy="826234"/>
            </a:xfrm>
          </p:grpSpPr>
          <p:cxnSp>
            <p:nvCxnSpPr>
              <p:cNvPr id="10" name="Curved Connector 9"/>
              <p:cNvCxnSpPr/>
              <p:nvPr/>
            </p:nvCxnSpPr>
            <p:spPr bwMode="auto">
              <a:xfrm rot="16200000" flipH="1">
                <a:off x="6395370" y="3404870"/>
                <a:ext cx="12700" cy="2743200"/>
              </a:xfrm>
              <a:prstGeom prst="curvedConnector3">
                <a:avLst>
                  <a:gd name="adj1" fmla="val 3394638"/>
                </a:avLst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2" name="TextBox 11"/>
              <p:cNvSpPr txBox="1"/>
              <p:nvPr/>
            </p:nvSpPr>
            <p:spPr>
              <a:xfrm>
                <a:off x="4740480" y="5257800"/>
                <a:ext cx="33206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+mn-lt"/>
                  </a:rPr>
                  <a:t>Connect Surface (Communicative)</a:t>
                </a:r>
                <a:endParaRPr lang="en-US" sz="1600" dirty="0">
                  <a:latin typeface="+mn-lt"/>
                </a:endParaRPr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2138680" y="4191000"/>
            <a:ext cx="7010400" cy="2667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400" dirty="0">
                <a:latin typeface="Consolas"/>
                <a:cs typeface="Consolas"/>
              </a:rPr>
              <a:t>template&lt;class </a:t>
            </a:r>
            <a:r>
              <a:rPr lang="en-US" sz="1400" dirty="0" err="1">
                <a:solidFill>
                  <a:srgbClr val="7C7EF1"/>
                </a:solidFill>
                <a:latin typeface="Consolas"/>
                <a:cs typeface="Consolas"/>
              </a:rPr>
              <a:t>CellType</a:t>
            </a:r>
            <a:r>
              <a:rPr lang="en-US" sz="1400" dirty="0">
                <a:latin typeface="Consolas"/>
                <a:cs typeface="Consolas"/>
              </a:rPr>
              <a:t>&gt;</a:t>
            </a:r>
          </a:p>
          <a:p>
            <a:r>
              <a:rPr lang="en-US" sz="1400" dirty="0">
                <a:solidFill>
                  <a:srgbClr val="7ECB85"/>
                </a:solidFill>
                <a:latin typeface="Consolas"/>
                <a:cs typeface="Consolas"/>
              </a:rPr>
              <a:t>DAX_WORKLET</a:t>
            </a:r>
            <a:r>
              <a:rPr lang="en-US" sz="1400" dirty="0">
                <a:latin typeface="Consolas"/>
                <a:cs typeface="Consolas"/>
              </a:rPr>
              <a:t> void </a:t>
            </a:r>
            <a:r>
              <a:rPr lang="en-US" sz="1400" dirty="0" err="1">
                <a:latin typeface="Consolas"/>
                <a:cs typeface="Consolas"/>
              </a:rPr>
              <a:t>CellGradient</a:t>
            </a:r>
            <a:r>
              <a:rPr lang="en-US" sz="1400" dirty="0" smtClean="0">
                <a:latin typeface="Consolas"/>
                <a:cs typeface="Consolas"/>
              </a:rPr>
              <a:t>(...)</a:t>
            </a:r>
            <a:endParaRPr lang="en-US" sz="1400" dirty="0">
              <a:latin typeface="Consolas"/>
              <a:cs typeface="Consolas"/>
            </a:endParaRPr>
          </a:p>
          <a:p>
            <a:r>
              <a:rPr lang="en-US" sz="1400" dirty="0" smtClean="0">
                <a:latin typeface="Consolas"/>
                <a:cs typeface="Consolas"/>
              </a:rPr>
              <a:t>{</a:t>
            </a:r>
            <a:endParaRPr lang="en-US" sz="1400" dirty="0">
              <a:latin typeface="Consolas"/>
              <a:cs typeface="Consolas"/>
            </a:endParaRPr>
          </a:p>
          <a:p>
            <a:r>
              <a:rPr lang="en-US" sz="1400" dirty="0">
                <a:latin typeface="Consolas"/>
                <a:cs typeface="Consolas"/>
              </a:rPr>
              <a:t>  </a:t>
            </a:r>
            <a:r>
              <a:rPr lang="en-US" sz="1400" dirty="0" err="1">
                <a:solidFill>
                  <a:srgbClr val="E47777"/>
                </a:solidFill>
                <a:latin typeface="Consolas"/>
                <a:cs typeface="Consolas"/>
              </a:rPr>
              <a:t>dax</a:t>
            </a:r>
            <a:r>
              <a:rPr lang="en-US" sz="1400" dirty="0">
                <a:latin typeface="Consolas"/>
                <a:cs typeface="Consolas"/>
              </a:rPr>
              <a:t>::</a:t>
            </a:r>
            <a:r>
              <a:rPr lang="en-US" sz="1400" dirty="0">
                <a:solidFill>
                  <a:srgbClr val="7C7EF1"/>
                </a:solidFill>
                <a:latin typeface="Consolas"/>
                <a:cs typeface="Consolas"/>
              </a:rPr>
              <a:t>Vector3</a:t>
            </a:r>
            <a:r>
              <a:rPr lang="en-US" sz="1400" dirty="0">
                <a:latin typeface="Consolas"/>
                <a:cs typeface="Consolas"/>
              </a:rPr>
              <a:t> </a:t>
            </a:r>
            <a:r>
              <a:rPr lang="en-US" sz="1400" dirty="0" err="1" smtClean="0">
                <a:latin typeface="Consolas"/>
                <a:cs typeface="Consolas"/>
              </a:rPr>
              <a:t>parametricCellCenter</a:t>
            </a:r>
            <a:r>
              <a:rPr lang="en-US" sz="1400" dirty="0" smtClean="0">
                <a:latin typeface="Consolas"/>
                <a:cs typeface="Consolas"/>
              </a:rPr>
              <a:t> </a:t>
            </a:r>
            <a:r>
              <a:rPr lang="en-US" sz="1400" dirty="0">
                <a:latin typeface="Consolas"/>
                <a:cs typeface="Consolas"/>
              </a:rPr>
              <a:t>= </a:t>
            </a:r>
            <a:r>
              <a:rPr lang="en-US" sz="1400" dirty="0" err="1">
                <a:latin typeface="Consolas"/>
                <a:cs typeface="Consolas"/>
              </a:rPr>
              <a:t>dax</a:t>
            </a:r>
            <a:r>
              <a:rPr lang="en-US" sz="1400" dirty="0">
                <a:latin typeface="Consolas"/>
                <a:cs typeface="Consolas"/>
              </a:rPr>
              <a:t>::make_Vector3(0.5, 0.5, 0.5);</a:t>
            </a:r>
          </a:p>
          <a:p>
            <a:r>
              <a:rPr lang="en-US" sz="1400" dirty="0">
                <a:latin typeface="Consolas"/>
                <a:cs typeface="Consolas"/>
              </a:rPr>
              <a:t>  </a:t>
            </a:r>
            <a:r>
              <a:rPr lang="en-US" sz="1400" dirty="0" err="1">
                <a:solidFill>
                  <a:srgbClr val="7C7EF1"/>
                </a:solidFill>
                <a:latin typeface="Consolas"/>
                <a:cs typeface="Consolas"/>
              </a:rPr>
              <a:t>CellType</a:t>
            </a:r>
            <a:r>
              <a:rPr lang="en-US" sz="1400" dirty="0">
                <a:solidFill>
                  <a:srgbClr val="7C7EF1"/>
                </a:solidFill>
                <a:latin typeface="Consolas"/>
                <a:cs typeface="Consolas"/>
              </a:rPr>
              <a:t> </a:t>
            </a:r>
            <a:r>
              <a:rPr lang="en-US" sz="1400" dirty="0">
                <a:latin typeface="Consolas"/>
                <a:cs typeface="Consolas"/>
              </a:rPr>
              <a:t>cell = </a:t>
            </a:r>
            <a:r>
              <a:rPr lang="en-US" sz="1400" dirty="0" err="1">
                <a:latin typeface="Consolas"/>
                <a:cs typeface="Consolas"/>
              </a:rPr>
              <a:t>work.GetCell</a:t>
            </a:r>
            <a:r>
              <a:rPr lang="en-US" sz="1400" dirty="0">
                <a:latin typeface="Consolas"/>
                <a:cs typeface="Consolas"/>
              </a:rPr>
              <a:t>()</a:t>
            </a:r>
            <a:r>
              <a:rPr lang="en-US" sz="1400" dirty="0" smtClean="0">
                <a:latin typeface="Consolas"/>
                <a:cs typeface="Consolas"/>
              </a:rPr>
              <a:t>;</a:t>
            </a:r>
            <a:endParaRPr lang="en-US" sz="1400" dirty="0">
              <a:latin typeface="Consolas"/>
              <a:cs typeface="Consolas"/>
            </a:endParaRPr>
          </a:p>
          <a:p>
            <a:r>
              <a:rPr lang="en-US" sz="1400" dirty="0" smtClean="0">
                <a:latin typeface="Consolas"/>
                <a:cs typeface="Consolas"/>
              </a:rPr>
              <a:t>  </a:t>
            </a:r>
            <a:r>
              <a:rPr lang="en-US" sz="1400" dirty="0" err="1">
                <a:solidFill>
                  <a:srgbClr val="E47777"/>
                </a:solidFill>
                <a:latin typeface="Consolas"/>
                <a:cs typeface="Consolas"/>
              </a:rPr>
              <a:t>dax</a:t>
            </a:r>
            <a:r>
              <a:rPr lang="en-US" sz="1400" dirty="0">
                <a:latin typeface="Consolas"/>
                <a:cs typeface="Consolas"/>
              </a:rPr>
              <a:t>::</a:t>
            </a:r>
            <a:r>
              <a:rPr lang="en-US" sz="1400" dirty="0">
                <a:solidFill>
                  <a:srgbClr val="7C7EF1"/>
                </a:solidFill>
                <a:latin typeface="Consolas"/>
                <a:cs typeface="Consolas"/>
              </a:rPr>
              <a:t>Vector3</a:t>
            </a:r>
            <a:r>
              <a:rPr lang="en-US" sz="1400" dirty="0">
                <a:latin typeface="Consolas"/>
                <a:cs typeface="Consolas"/>
              </a:rPr>
              <a:t> value = </a:t>
            </a:r>
            <a:r>
              <a:rPr lang="en-US" sz="1400" dirty="0" err="1">
                <a:solidFill>
                  <a:srgbClr val="E47777"/>
                </a:solidFill>
                <a:latin typeface="Consolas"/>
                <a:cs typeface="Consolas"/>
              </a:rPr>
              <a:t>dax</a:t>
            </a:r>
            <a:r>
              <a:rPr lang="en-US" sz="1400" dirty="0">
                <a:latin typeface="Consolas"/>
                <a:cs typeface="Consolas"/>
              </a:rPr>
              <a:t>::</a:t>
            </a:r>
            <a:r>
              <a:rPr lang="en-US" sz="1400" dirty="0">
                <a:solidFill>
                  <a:srgbClr val="E47777"/>
                </a:solidFill>
                <a:latin typeface="Consolas"/>
                <a:cs typeface="Consolas"/>
              </a:rPr>
              <a:t>exec</a:t>
            </a:r>
            <a:r>
              <a:rPr lang="en-US" sz="1400" dirty="0">
                <a:latin typeface="Consolas"/>
                <a:cs typeface="Consolas"/>
              </a:rPr>
              <a:t>::</a:t>
            </a:r>
            <a:r>
              <a:rPr lang="en-US" sz="1400" dirty="0" err="1">
                <a:latin typeface="Consolas"/>
                <a:cs typeface="Consolas"/>
              </a:rPr>
              <a:t>cellDerivative</a:t>
            </a:r>
            <a:r>
              <a:rPr lang="en-US" sz="1400" dirty="0">
                <a:latin typeface="Consolas"/>
                <a:cs typeface="Consolas"/>
              </a:rPr>
              <a:t>(work,</a:t>
            </a:r>
          </a:p>
          <a:p>
            <a:r>
              <a:rPr lang="en-US" sz="1400" dirty="0">
                <a:latin typeface="Consolas"/>
                <a:cs typeface="Consolas"/>
              </a:rPr>
              <a:t>                                                 cell,</a:t>
            </a:r>
          </a:p>
          <a:p>
            <a:r>
              <a:rPr lang="en-US" sz="1400" dirty="0">
                <a:latin typeface="Consolas"/>
                <a:cs typeface="Consolas"/>
              </a:rPr>
              <a:t>                                                 </a:t>
            </a:r>
            <a:r>
              <a:rPr lang="en-US" sz="1400" dirty="0" err="1">
                <a:latin typeface="Consolas"/>
                <a:cs typeface="Consolas"/>
              </a:rPr>
              <a:t>parametricCellCenter</a:t>
            </a:r>
            <a:r>
              <a:rPr lang="en-US" sz="1400" dirty="0">
                <a:latin typeface="Consolas"/>
                <a:cs typeface="Consolas"/>
              </a:rPr>
              <a:t>,</a:t>
            </a:r>
          </a:p>
          <a:p>
            <a:r>
              <a:rPr lang="en-US" sz="1400" dirty="0">
                <a:latin typeface="Consolas"/>
                <a:cs typeface="Consolas"/>
              </a:rPr>
              <a:t>                                                 points,</a:t>
            </a:r>
          </a:p>
          <a:p>
            <a:r>
              <a:rPr lang="en-US" sz="1400" dirty="0">
                <a:latin typeface="Consolas"/>
                <a:cs typeface="Consolas"/>
              </a:rPr>
              <a:t>                                                 </a:t>
            </a:r>
            <a:r>
              <a:rPr lang="en-US" sz="1400" dirty="0" err="1">
                <a:latin typeface="Consolas"/>
                <a:cs typeface="Consolas"/>
              </a:rPr>
              <a:t>point_attribute</a:t>
            </a:r>
            <a:r>
              <a:rPr lang="en-US" sz="1400" dirty="0">
                <a:latin typeface="Consolas"/>
                <a:cs typeface="Consolas"/>
              </a:rPr>
              <a:t>)</a:t>
            </a:r>
            <a:r>
              <a:rPr lang="en-US" sz="1400" dirty="0" smtClean="0">
                <a:latin typeface="Consolas"/>
                <a:cs typeface="Consolas"/>
              </a:rPr>
              <a:t>;</a:t>
            </a:r>
          </a:p>
          <a:p>
            <a:r>
              <a:rPr lang="en-US" sz="1400" dirty="0" smtClean="0">
                <a:latin typeface="Consolas"/>
                <a:cs typeface="Consolas"/>
              </a:rPr>
              <a:t>  </a:t>
            </a:r>
            <a:r>
              <a:rPr lang="en-US" sz="1400" dirty="0" err="1" smtClean="0">
                <a:latin typeface="Consolas"/>
                <a:cs typeface="Consolas"/>
              </a:rPr>
              <a:t>work.SetFieldValue</a:t>
            </a:r>
            <a:r>
              <a:rPr lang="en-US" sz="1400" dirty="0">
                <a:latin typeface="Consolas"/>
                <a:cs typeface="Consolas"/>
              </a:rPr>
              <a:t>(</a:t>
            </a:r>
            <a:r>
              <a:rPr lang="en-US" sz="1400" dirty="0" err="1">
                <a:latin typeface="Consolas"/>
                <a:cs typeface="Consolas"/>
              </a:rPr>
              <a:t>cell_attribute</a:t>
            </a:r>
            <a:r>
              <a:rPr lang="en-US" sz="1400" dirty="0">
                <a:latin typeface="Consolas"/>
                <a:cs typeface="Consolas"/>
              </a:rPr>
              <a:t>, value);</a:t>
            </a:r>
          </a:p>
          <a:p>
            <a:r>
              <a:rPr lang="en-US" sz="1400" dirty="0" smtClean="0">
                <a:latin typeface="Consolas"/>
                <a:cs typeface="Consolas"/>
              </a:rPr>
              <a:t>}</a:t>
            </a:r>
            <a:endParaRPr lang="en-US" sz="1400" dirty="0">
              <a:latin typeface="Consolas"/>
              <a:cs typeface="Consolas"/>
            </a:endParaRPr>
          </a:p>
        </p:txBody>
      </p:sp>
      <p:sp>
        <p:nvSpPr>
          <p:cNvPr id="29" name="Folded Corner 28"/>
          <p:cNvSpPr/>
          <p:nvPr/>
        </p:nvSpPr>
        <p:spPr bwMode="auto">
          <a:xfrm>
            <a:off x="228600" y="3962400"/>
            <a:ext cx="1828800" cy="762000"/>
          </a:xfrm>
          <a:prstGeom prst="foldedCorner">
            <a:avLst>
              <a:gd name="adj" fmla="val 38889"/>
            </a:avLst>
          </a:prstGeom>
          <a:solidFill>
            <a:srgbClr val="FFFF00"/>
          </a:solidFill>
          <a:ln w="127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90"/>
                </a:solidFill>
                <a:effectLst/>
                <a:latin typeface="Comic Sans MS"/>
                <a:cs typeface="Comic Sans MS"/>
              </a:rPr>
              <a:t>Templated to adapt to different cell structures.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000090"/>
              </a:solidFill>
              <a:effectLst/>
              <a:latin typeface="Comic Sans MS"/>
              <a:cs typeface="Comic Sans MS"/>
            </a:endParaRPr>
          </a:p>
        </p:txBody>
      </p:sp>
      <p:sp>
        <p:nvSpPr>
          <p:cNvPr id="30" name="Folded Corner 29"/>
          <p:cNvSpPr/>
          <p:nvPr/>
        </p:nvSpPr>
        <p:spPr bwMode="auto">
          <a:xfrm>
            <a:off x="15240" y="4953000"/>
            <a:ext cx="2118360" cy="762000"/>
          </a:xfrm>
          <a:prstGeom prst="foldedCorner">
            <a:avLst>
              <a:gd name="adj" fmla="val 38889"/>
            </a:avLst>
          </a:prstGeom>
          <a:solidFill>
            <a:srgbClr val="FFFF00"/>
          </a:solidFill>
          <a:ln w="127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90"/>
                </a:solidFill>
                <a:effectLst/>
                <a:latin typeface="Comic Sans MS"/>
                <a:cs typeface="Comic Sans MS"/>
              </a:rPr>
              <a:t>Familiar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rgbClr val="000090"/>
                </a:solidFill>
                <a:effectLst/>
                <a:latin typeface="Comic Sans MS"/>
                <a:cs typeface="Comic Sans MS"/>
              </a:rPr>
              <a:t> </a:t>
            </a:r>
            <a:r>
              <a:rPr kumimoji="0" lang="en-US" sz="1400" b="0" i="0" u="none" strike="noStrike" cap="none" normalizeH="0" dirty="0" err="1" smtClean="0">
                <a:ln>
                  <a:noFill/>
                </a:ln>
                <a:solidFill>
                  <a:srgbClr val="000090"/>
                </a:solidFill>
                <a:effectLst/>
                <a:latin typeface="Comic Sans MS"/>
                <a:cs typeface="Comic Sans MS"/>
              </a:rPr>
              <a:t>vis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rgbClr val="000090"/>
                </a:solidFill>
                <a:effectLst/>
                <a:latin typeface="Comic Sans MS"/>
                <a:cs typeface="Comic Sans MS"/>
              </a:rPr>
              <a:t> structures</a:t>
            </a:r>
            <a:r>
              <a:rPr lang="en-US" sz="14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1400" dirty="0">
                <a:solidFill>
                  <a:srgbClr val="000090"/>
                </a:solidFill>
                <a:latin typeface="Comic Sans MS"/>
                <a:cs typeface="Comic Sans MS"/>
              </a:rPr>
              <a:t>(vectors, points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rgbClr val="000090"/>
                </a:solidFill>
                <a:effectLst/>
                <a:latin typeface="Comic Sans MS"/>
                <a:cs typeface="Comic Sans MS"/>
              </a:rPr>
              <a:t>, cells, coordinates).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000090"/>
              </a:solidFill>
              <a:effectLst/>
              <a:latin typeface="Comic Sans MS"/>
              <a:cs typeface="Comic Sans MS"/>
            </a:endParaRPr>
          </a:p>
        </p:txBody>
      </p:sp>
      <p:sp>
        <p:nvSpPr>
          <p:cNvPr id="31" name="Folded Corner 30"/>
          <p:cNvSpPr/>
          <p:nvPr/>
        </p:nvSpPr>
        <p:spPr bwMode="auto">
          <a:xfrm>
            <a:off x="533400" y="6019800"/>
            <a:ext cx="1524000" cy="685800"/>
          </a:xfrm>
          <a:prstGeom prst="foldedCorner">
            <a:avLst>
              <a:gd name="adj" fmla="val 38889"/>
            </a:avLst>
          </a:prstGeom>
          <a:solidFill>
            <a:srgbClr val="FFFF00"/>
          </a:solidFill>
          <a:ln w="127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90"/>
                </a:solidFill>
                <a:effectLst/>
                <a:latin typeface="Comic Sans MS"/>
                <a:cs typeface="Comic Sans MS"/>
              </a:rPr>
              <a:t>Hazard-free 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rgbClr val="000090"/>
                </a:solidFill>
                <a:effectLst/>
                <a:latin typeface="Comic Sans MS"/>
                <a:cs typeface="Comic Sans MS"/>
              </a:rPr>
              <a:t>data access.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000090"/>
              </a:solidFill>
              <a:effectLst/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115937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veOrigina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44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2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-3012" y="1645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  <a:cs typeface="Helvetica"/>
              </a:rPr>
              <a:t>1990’s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40190" y="164500"/>
            <a:ext cx="3954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  <a:cs typeface="Helvetica"/>
              </a:rPr>
              <a:t>2000’s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71329" y="164500"/>
            <a:ext cx="2369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  <a:cs typeface="Helvetica"/>
              </a:rPr>
              <a:t>2020’s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-3012" y="6217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/>
              </a:rPr>
              <a:t>Before consumer market impacted graphics.  Single memory/</a:t>
            </a:r>
            <a:r>
              <a:rPr lang="en-US" sz="1200" dirty="0" err="1" smtClean="0">
                <a:solidFill>
                  <a:srgbClr val="FFFFFF"/>
                </a:solidFill>
                <a:latin typeface="+mn-lt"/>
                <a:cs typeface="Helvetica"/>
              </a:rPr>
              <a:t>multipipe</a:t>
            </a:r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/>
              </a:rPr>
              <a:t> machines (SGI)</a:t>
            </a:r>
            <a:endParaRPr lang="en-US" sz="1200" dirty="0">
              <a:solidFill>
                <a:srgbClr val="FFFFFF"/>
              </a:solidFill>
              <a:latin typeface="+mn-lt"/>
              <a:cs typeface="Helvetic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40190" y="621700"/>
            <a:ext cx="39549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/>
              </a:rPr>
              <a:t>2005: Specialized Vis cluster - Distributed memory, commodity clusters tightly coupled with compute platform.</a:t>
            </a:r>
          </a:p>
          <a:p>
            <a:pPr marL="398463" lvl="1" indent="-171450">
              <a:buFont typeface="Arial"/>
              <a:buChar char="•"/>
            </a:pPr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/>
              </a:rPr>
              <a:t>Specialized HW (graphics cards, I/O, memory)</a:t>
            </a:r>
            <a:endParaRPr lang="en-US" sz="1200" dirty="0">
              <a:solidFill>
                <a:srgbClr val="FFFFFF"/>
              </a:solidFill>
              <a:latin typeface="+mn-lt"/>
              <a:cs typeface="Helvetica"/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/>
              </a:rPr>
              <a:t>2010: Distributed memory capability clusters – ‘Running on the platform’</a:t>
            </a:r>
          </a:p>
          <a:p>
            <a:pPr marL="398463" lvl="1" indent="-171450">
              <a:buFont typeface="Arial"/>
              <a:buChar char="•"/>
            </a:pPr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/>
              </a:rPr>
              <a:t>Highly constrained memory, no specialized HW</a:t>
            </a:r>
            <a:endParaRPr lang="en-US" sz="1200" dirty="0">
              <a:solidFill>
                <a:srgbClr val="FFFFFF"/>
              </a:solidFill>
              <a:latin typeface="+mn-lt"/>
              <a:cs typeface="Helvetic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771329" y="621700"/>
            <a:ext cx="2369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/>
              </a:rPr>
              <a:t>Constrained by power</a:t>
            </a:r>
          </a:p>
          <a:p>
            <a:pPr marL="398463" lvl="1" indent="-171450">
              <a:buFont typeface="Arial"/>
              <a:buChar char="•"/>
            </a:pPr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/>
              </a:rPr>
              <a:t>Need: Coupled analysis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err="1" smtClean="0">
                <a:solidFill>
                  <a:srgbClr val="FFFFFF"/>
                </a:solidFill>
                <a:latin typeface="+mn-lt"/>
                <a:cs typeface="Helvetica"/>
              </a:rPr>
              <a:t>Exascale</a:t>
            </a:r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/>
              </a:rPr>
              <a:t> breaks everything</a:t>
            </a:r>
          </a:p>
          <a:p>
            <a:pPr marL="398463" lvl="1" indent="-171450">
              <a:buFont typeface="Arial"/>
              <a:buChar char="•"/>
            </a:pPr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/>
              </a:rPr>
              <a:t>New programming models</a:t>
            </a:r>
          </a:p>
          <a:p>
            <a:pPr marL="398463" lvl="1" indent="-171450">
              <a:buFont typeface="Arial"/>
              <a:buChar char="•"/>
            </a:pPr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/>
              </a:rPr>
              <a:t>Billion-way parallelism</a:t>
            </a:r>
            <a:endParaRPr lang="en-US" sz="1200" dirty="0">
              <a:solidFill>
                <a:srgbClr val="FFFFFF"/>
              </a:solidFill>
              <a:latin typeface="+mn-lt"/>
              <a:cs typeface="Helvetica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2743200" y="2057400"/>
            <a:ext cx="3962400" cy="3810000"/>
          </a:xfrm>
          <a:prstGeom prst="rect">
            <a:avLst/>
          </a:prstGeom>
          <a:gradFill flip="none" rotWithShape="1">
            <a:gsLst>
              <a:gs pos="45000">
                <a:schemeClr val="bg1">
                  <a:lumMod val="65000"/>
                  <a:lumOff val="35000"/>
                </a:schemeClr>
              </a:gs>
              <a:gs pos="100000">
                <a:schemeClr val="tx1">
                  <a:lumMod val="85000"/>
                </a:scheme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9" name="Picture 1030" descr="Viz clust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2514600"/>
            <a:ext cx="2743200" cy="14900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4114800"/>
            <a:ext cx="2743200" cy="16252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1" name="TextBox 40"/>
          <p:cNvSpPr txBox="1"/>
          <p:nvPr/>
        </p:nvSpPr>
        <p:spPr>
          <a:xfrm>
            <a:off x="2895600" y="5257804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chemeClr val="bg1"/>
                </a:solidFill>
                <a:latin typeface="+mn-lt"/>
                <a:cs typeface="Helvetica"/>
              </a:rPr>
              <a:t>Cielo</a:t>
            </a:r>
            <a:endParaRPr lang="en-US" dirty="0" smtClean="0">
              <a:solidFill>
                <a:schemeClr val="bg1"/>
              </a:solidFill>
              <a:latin typeface="+mn-lt"/>
              <a:cs typeface="Helvetic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05200" y="205740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+mn-lt"/>
                <a:cs typeface="Helvetica"/>
              </a:rPr>
              <a:t>RedRoSE</a:t>
            </a:r>
            <a:r>
              <a:rPr lang="en-US" dirty="0" smtClean="0">
                <a:solidFill>
                  <a:schemeClr val="bg1"/>
                </a:solidFill>
                <a:latin typeface="+mn-lt"/>
                <a:cs typeface="Helvetica"/>
              </a:rPr>
              <a:t>/</a:t>
            </a:r>
            <a:r>
              <a:rPr lang="en-US" dirty="0" err="1" smtClean="0">
                <a:solidFill>
                  <a:schemeClr val="bg1"/>
                </a:solidFill>
                <a:latin typeface="+mn-lt"/>
                <a:cs typeface="Helvetica"/>
              </a:rPr>
              <a:t>BlackRoSE</a:t>
            </a:r>
            <a:endParaRPr lang="en-US" dirty="0" smtClean="0">
              <a:solidFill>
                <a:schemeClr val="bg1"/>
              </a:solidFill>
              <a:latin typeface="+mn-lt"/>
              <a:cs typeface="Helvetica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6781800" y="2057400"/>
            <a:ext cx="2362200" cy="3810000"/>
          </a:xfrm>
          <a:prstGeom prst="rect">
            <a:avLst/>
          </a:prstGeom>
          <a:gradFill flip="none" rotWithShape="1">
            <a:gsLst>
              <a:gs pos="45000">
                <a:schemeClr val="bg1">
                  <a:lumMod val="65000"/>
                  <a:lumOff val="35000"/>
                </a:schemeClr>
              </a:gs>
              <a:gs pos="100000">
                <a:schemeClr val="tx1">
                  <a:lumMod val="85000"/>
                </a:scheme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4" name="Picture 43" descr="cluster1.jpg"/>
          <p:cNvPicPr>
            <a:picLocks noChangeAspect="1"/>
          </p:cNvPicPr>
          <p:nvPr/>
        </p:nvPicPr>
        <p:blipFill rotWithShape="1">
          <a:blip r:embed="rId5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202" y="3124200"/>
            <a:ext cx="2098171" cy="1828800"/>
          </a:xfrm>
          <a:prstGeom prst="rect">
            <a:avLst/>
          </a:prstGeom>
          <a:ln>
            <a:noFill/>
          </a:ln>
        </p:spPr>
      </p:pic>
      <p:sp>
        <p:nvSpPr>
          <p:cNvPr id="45" name="TextBox 44"/>
          <p:cNvSpPr txBox="1"/>
          <p:nvPr/>
        </p:nvSpPr>
        <p:spPr>
          <a:xfrm>
            <a:off x="6934200" y="2209802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Exascale</a:t>
            </a:r>
            <a:endParaRPr lang="en-US" dirty="0" smtClean="0">
              <a:solidFill>
                <a:schemeClr val="bg1"/>
              </a:solidFill>
              <a:latin typeface="Helvetica"/>
              <a:cs typeface="Helvetica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Platform</a:t>
            </a:r>
          </a:p>
        </p:txBody>
      </p:sp>
      <p:pic>
        <p:nvPicPr>
          <p:cNvPr id="46" name="Picture 45" descr="onyx00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057400"/>
            <a:ext cx="2666257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8079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veCoarsen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44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7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Coarsened Triangle Quality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83" y="1219200"/>
            <a:ext cx="894023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7689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Coarsened Mesh Error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9" y="1219200"/>
            <a:ext cx="2072300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3687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3012" y="1645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  <a:cs typeface="Helvetica"/>
              </a:rPr>
              <a:t>1990’s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40190" y="164500"/>
            <a:ext cx="3954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  <a:cs typeface="Helvetica"/>
              </a:rPr>
              <a:t>2000’s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71329" y="164500"/>
            <a:ext cx="2369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  <a:cs typeface="Helvetica"/>
              </a:rPr>
              <a:t>2020’s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3012" y="6217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/>
              </a:rPr>
              <a:t>Before consumer market impacted graphics.  Single memory/</a:t>
            </a:r>
            <a:r>
              <a:rPr lang="en-US" sz="1200" dirty="0" err="1" smtClean="0">
                <a:solidFill>
                  <a:srgbClr val="FFFFFF"/>
                </a:solidFill>
                <a:latin typeface="+mn-lt"/>
                <a:cs typeface="Helvetica"/>
              </a:rPr>
              <a:t>multipipe</a:t>
            </a:r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/>
              </a:rPr>
              <a:t> machines (SGI)</a:t>
            </a:r>
            <a:endParaRPr lang="en-US" sz="1200" dirty="0">
              <a:solidFill>
                <a:srgbClr val="FFFFFF"/>
              </a:solidFill>
              <a:latin typeface="+mn-lt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40190" y="621700"/>
            <a:ext cx="39549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/>
              </a:rPr>
              <a:t>2005: Specialized Vis cluster - Distributed memory, commodity clusters tightly coupled with compute platform.</a:t>
            </a:r>
          </a:p>
          <a:p>
            <a:pPr marL="398463" lvl="1" indent="-171450">
              <a:buFont typeface="Arial"/>
              <a:buChar char="•"/>
            </a:pPr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/>
              </a:rPr>
              <a:t>Specialized HW (graphics cards, I/O, memory)</a:t>
            </a:r>
            <a:endParaRPr lang="en-US" sz="1200" dirty="0">
              <a:solidFill>
                <a:srgbClr val="FFFFFF"/>
              </a:solidFill>
              <a:latin typeface="+mn-lt"/>
              <a:cs typeface="Helvetica"/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/>
              </a:rPr>
              <a:t>2010: Distributed memory capability clusters – ‘Running on the platform’</a:t>
            </a:r>
          </a:p>
          <a:p>
            <a:pPr marL="398463" lvl="1" indent="-171450">
              <a:buFont typeface="Arial"/>
              <a:buChar char="•"/>
            </a:pPr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/>
              </a:rPr>
              <a:t>Highly constrained memory, no specialized HW</a:t>
            </a:r>
            <a:endParaRPr lang="en-US" sz="1200" dirty="0">
              <a:solidFill>
                <a:srgbClr val="FFFFFF"/>
              </a:solidFill>
              <a:latin typeface="+mn-lt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71329" y="621700"/>
            <a:ext cx="2369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/>
              </a:rPr>
              <a:t>Constrained by power</a:t>
            </a:r>
          </a:p>
          <a:p>
            <a:pPr marL="398463" lvl="1" indent="-171450">
              <a:buFont typeface="Arial"/>
              <a:buChar char="•"/>
            </a:pPr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/>
              </a:rPr>
              <a:t>Need: Coupled analysis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err="1" smtClean="0">
                <a:solidFill>
                  <a:srgbClr val="FFFFFF"/>
                </a:solidFill>
                <a:latin typeface="+mn-lt"/>
                <a:cs typeface="Helvetica"/>
              </a:rPr>
              <a:t>Exascale</a:t>
            </a:r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/>
              </a:rPr>
              <a:t> breaks everything</a:t>
            </a:r>
          </a:p>
          <a:p>
            <a:pPr marL="398463" lvl="1" indent="-171450">
              <a:buFont typeface="Arial"/>
              <a:buChar char="•"/>
            </a:pPr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/>
              </a:rPr>
              <a:t>New programming models</a:t>
            </a:r>
          </a:p>
          <a:p>
            <a:pPr marL="398463" lvl="1" indent="-171450">
              <a:buFont typeface="Arial"/>
              <a:buChar char="•"/>
            </a:pPr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/>
              </a:rPr>
              <a:t>Billion-way parallelism</a:t>
            </a:r>
            <a:endParaRPr lang="en-US" sz="1200" dirty="0">
              <a:solidFill>
                <a:srgbClr val="FFFFFF"/>
              </a:solidFill>
              <a:latin typeface="+mn-lt"/>
              <a:cs typeface="Helvetica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743200" y="2057400"/>
            <a:ext cx="3962400" cy="3810000"/>
          </a:xfrm>
          <a:prstGeom prst="rect">
            <a:avLst/>
          </a:prstGeom>
          <a:gradFill flip="none" rotWithShape="1">
            <a:gsLst>
              <a:gs pos="45000">
                <a:schemeClr val="bg1">
                  <a:lumMod val="65000"/>
                  <a:lumOff val="35000"/>
                </a:schemeClr>
              </a:gs>
              <a:gs pos="100000">
                <a:schemeClr val="tx1">
                  <a:lumMod val="85000"/>
                </a:scheme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24" name="Picture 1030" descr="Viz clust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2514600"/>
            <a:ext cx="2743200" cy="14900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4114800"/>
            <a:ext cx="2743200" cy="16252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2895600" y="5257804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chemeClr val="bg1"/>
                </a:solidFill>
                <a:latin typeface="+mn-lt"/>
                <a:cs typeface="Helvetica"/>
              </a:rPr>
              <a:t>Cielo</a:t>
            </a:r>
            <a:endParaRPr lang="en-US" dirty="0" smtClean="0">
              <a:solidFill>
                <a:schemeClr val="bg1"/>
              </a:solidFill>
              <a:latin typeface="+mn-lt"/>
              <a:cs typeface="Helvetic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05200" y="205740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+mn-lt"/>
                <a:cs typeface="Helvetica"/>
              </a:rPr>
              <a:t>RedRoSE</a:t>
            </a:r>
            <a:r>
              <a:rPr lang="en-US" dirty="0" smtClean="0">
                <a:solidFill>
                  <a:schemeClr val="bg1"/>
                </a:solidFill>
                <a:latin typeface="+mn-lt"/>
                <a:cs typeface="Helvetica"/>
              </a:rPr>
              <a:t>/</a:t>
            </a:r>
            <a:r>
              <a:rPr lang="en-US" dirty="0" err="1" smtClean="0">
                <a:solidFill>
                  <a:schemeClr val="bg1"/>
                </a:solidFill>
                <a:latin typeface="+mn-lt"/>
                <a:cs typeface="Helvetica"/>
              </a:rPr>
              <a:t>BlackRoSE</a:t>
            </a:r>
            <a:endParaRPr lang="en-US" dirty="0" smtClean="0">
              <a:solidFill>
                <a:schemeClr val="bg1"/>
              </a:solidFill>
              <a:latin typeface="+mn-lt"/>
              <a:cs typeface="Helvetica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6781800" y="2057400"/>
            <a:ext cx="2362200" cy="3810000"/>
          </a:xfrm>
          <a:prstGeom prst="rect">
            <a:avLst/>
          </a:prstGeom>
          <a:gradFill flip="none" rotWithShape="1">
            <a:gsLst>
              <a:gs pos="45000">
                <a:schemeClr val="bg1">
                  <a:lumMod val="65000"/>
                  <a:lumOff val="35000"/>
                </a:schemeClr>
              </a:gs>
              <a:gs pos="100000">
                <a:schemeClr val="tx1">
                  <a:lumMod val="85000"/>
                </a:scheme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" name="Picture 28" descr="cluster1.jpg"/>
          <p:cNvPicPr>
            <a:picLocks noChangeAspect="1"/>
          </p:cNvPicPr>
          <p:nvPr/>
        </p:nvPicPr>
        <p:blipFill rotWithShape="1">
          <a:blip r:embed="rId5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202" y="3124200"/>
            <a:ext cx="2098171" cy="1828800"/>
          </a:xfrm>
          <a:prstGeom prst="rect">
            <a:avLst/>
          </a:prstGeom>
          <a:ln>
            <a:noFill/>
          </a:ln>
        </p:spPr>
      </p:pic>
      <p:sp>
        <p:nvSpPr>
          <p:cNvPr id="30" name="TextBox 29"/>
          <p:cNvSpPr txBox="1"/>
          <p:nvPr/>
        </p:nvSpPr>
        <p:spPr>
          <a:xfrm>
            <a:off x="6934200" y="2209802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Exascale</a:t>
            </a:r>
            <a:endParaRPr lang="en-US" dirty="0" smtClean="0">
              <a:solidFill>
                <a:schemeClr val="bg1"/>
              </a:solidFill>
              <a:latin typeface="Helvetica"/>
              <a:cs typeface="Helvetica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Platform</a:t>
            </a:r>
          </a:p>
        </p:txBody>
      </p:sp>
      <p:pic>
        <p:nvPicPr>
          <p:cNvPr id="31" name="Picture 30" descr="onyx00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057400"/>
            <a:ext cx="2666257" cy="381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03953" y="6096000"/>
            <a:ext cx="23360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67E7E"/>
                </a:solidFill>
                <a:latin typeface="Comic Sans MS"/>
                <a:cs typeface="Comic Sans MS"/>
              </a:rPr>
              <a:t>Questions?</a:t>
            </a:r>
            <a:endParaRPr lang="en-US" sz="3200" dirty="0">
              <a:solidFill>
                <a:srgbClr val="F67E7E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98501412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ParaView: an End User Tool for Large-Scale Visualization</a:t>
            </a:r>
            <a:endParaRPr lang="en-US" dirty="0"/>
          </a:p>
        </p:txBody>
      </p:sp>
      <p:pic>
        <p:nvPicPr>
          <p:cNvPr id="8" name="Content Placeholder 7" descr="Shuttle2.png"/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40" b="-4340"/>
          <a:stretch>
            <a:fillRect/>
          </a:stretch>
        </p:blipFill>
        <p:spPr>
          <a:xfrm>
            <a:off x="609600" y="762000"/>
            <a:ext cx="8077200" cy="5486400"/>
          </a:xfrm>
        </p:spPr>
      </p:pic>
      <p:pic>
        <p:nvPicPr>
          <p:cNvPr id="4" name="Picture 3" descr="HPCwire-EditorsChoice-thumb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6124194"/>
            <a:ext cx="1371600" cy="733806"/>
          </a:xfrm>
          <a:prstGeom prst="rect">
            <a:avLst/>
          </a:prstGeom>
        </p:spPr>
      </p:pic>
      <p:pic>
        <p:nvPicPr>
          <p:cNvPr id="5" name="Picture 4" descr="HPCwire-ReadersChoice-thumb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1" y="6124194"/>
            <a:ext cx="1371600" cy="7338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2" y="6248404"/>
            <a:ext cx="2699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http://</a:t>
            </a:r>
            <a:r>
              <a:rPr lang="en-US" dirty="0" err="1" smtClean="0">
                <a:latin typeface="+mn-lt"/>
              </a:rPr>
              <a:t>paraview.org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394095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467600" y="6096000"/>
            <a:ext cx="1676400" cy="762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616" y="4"/>
            <a:ext cx="3263900" cy="249892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672785" y="4462790"/>
            <a:ext cx="4471216" cy="2395210"/>
            <a:chOff x="3962400" y="4114800"/>
            <a:chExt cx="4471216" cy="239521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62400" y="4114800"/>
              <a:ext cx="4471216" cy="215986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962400" y="6248400"/>
              <a:ext cx="40887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+mn-lt"/>
                </a:rPr>
                <a:t>Renato N. Elias, NACAD/COPPE/UFRJ, Rio de </a:t>
              </a:r>
              <a:r>
                <a:rPr lang="en-US" sz="1100" dirty="0" err="1" smtClean="0">
                  <a:latin typeface="+mn-lt"/>
                </a:rPr>
                <a:t>Janerio</a:t>
              </a:r>
              <a:r>
                <a:rPr lang="en-US" sz="1100" dirty="0" smtClean="0">
                  <a:latin typeface="+mn-lt"/>
                </a:rPr>
                <a:t>, Brazil</a:t>
              </a:r>
              <a:endParaRPr lang="en-US" sz="1100" dirty="0">
                <a:latin typeface="+mn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3167390"/>
            <a:ext cx="3429000" cy="3690610"/>
            <a:chOff x="685800" y="3200400"/>
            <a:chExt cx="3048000" cy="328054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800" y="3200400"/>
              <a:ext cx="3048000" cy="3048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85800" y="6248400"/>
              <a:ext cx="2345623" cy="232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+mn-lt"/>
                </a:rPr>
                <a:t>Swiss National Supercomputing Centre</a:t>
              </a:r>
              <a:endParaRPr lang="en-US" sz="1100" dirty="0">
                <a:latin typeface="+mn-lt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119390"/>
            <a:ext cx="3632136" cy="2623810"/>
            <a:chOff x="5029200" y="1143000"/>
            <a:chExt cx="3632136" cy="262381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9200" y="1143000"/>
              <a:ext cx="3632136" cy="23935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029200" y="3505200"/>
              <a:ext cx="29363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+mn-lt"/>
                </a:rPr>
                <a:t>Jerry Clarke, US Army Research Laboratory</a:t>
              </a:r>
              <a:endParaRPr lang="en-US" sz="1100" dirty="0">
                <a:latin typeface="+mn-lt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2590800"/>
            <a:ext cx="2546773" cy="1790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2" y="2895600"/>
            <a:ext cx="2867117" cy="193754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352802" y="0"/>
            <a:ext cx="2638826" cy="2776210"/>
            <a:chOff x="3581400" y="0"/>
            <a:chExt cx="2638826" cy="277621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624457" y="-43056"/>
              <a:ext cx="2507395" cy="259350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581400" y="2514600"/>
              <a:ext cx="26388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+mn-lt"/>
                </a:rPr>
                <a:t>Swiss National Supercomputing Centre</a:t>
              </a:r>
              <a:endParaRPr lang="en-US" sz="11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855878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-3012" y="1645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  <a:cs typeface="Helvetica"/>
              </a:rPr>
              <a:t>1990’s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40190" y="164500"/>
            <a:ext cx="3954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  <a:cs typeface="Helvetica"/>
              </a:rPr>
              <a:t>2000’s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71329" y="164500"/>
            <a:ext cx="2369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  <a:cs typeface="Helvetica"/>
              </a:rPr>
              <a:t>2020’s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3012" y="6217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/>
              </a:rPr>
              <a:t>Before consumer market impacted graphics.  Single memory/</a:t>
            </a:r>
            <a:r>
              <a:rPr lang="en-US" sz="1200" dirty="0" err="1" smtClean="0">
                <a:solidFill>
                  <a:srgbClr val="FFFFFF"/>
                </a:solidFill>
                <a:latin typeface="+mn-lt"/>
                <a:cs typeface="Helvetica"/>
              </a:rPr>
              <a:t>multipipe</a:t>
            </a:r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/>
              </a:rPr>
              <a:t> machines (SGI)</a:t>
            </a:r>
            <a:endParaRPr lang="en-US" sz="1200" dirty="0">
              <a:solidFill>
                <a:srgbClr val="FFFFFF"/>
              </a:solidFill>
              <a:latin typeface="+mn-lt"/>
              <a:cs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40190" y="621700"/>
            <a:ext cx="39549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/>
              </a:rPr>
              <a:t>2005: Specialized Vis cluster - Distributed memory, commodity clusters tightly coupled with compute platform.</a:t>
            </a:r>
          </a:p>
          <a:p>
            <a:pPr marL="398463" lvl="1" indent="-171450">
              <a:buFont typeface="Arial"/>
              <a:buChar char="•"/>
            </a:pPr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/>
              </a:rPr>
              <a:t>Specialized HW (graphics cards, I/O, memory)</a:t>
            </a:r>
            <a:endParaRPr lang="en-US" sz="1200" dirty="0">
              <a:solidFill>
                <a:srgbClr val="FFFFFF"/>
              </a:solidFill>
              <a:latin typeface="+mn-lt"/>
              <a:cs typeface="Helvetica"/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/>
              </a:rPr>
              <a:t>2010: Distributed memory capability clusters – ‘Running on the platform’</a:t>
            </a:r>
          </a:p>
          <a:p>
            <a:pPr marL="398463" lvl="1" indent="-171450">
              <a:buFont typeface="Arial"/>
              <a:buChar char="•"/>
            </a:pPr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/>
              </a:rPr>
              <a:t>Highly constrained memory, no specialized HW</a:t>
            </a:r>
            <a:endParaRPr lang="en-US" sz="1200" dirty="0">
              <a:solidFill>
                <a:srgbClr val="FFFFFF"/>
              </a:solidFill>
              <a:latin typeface="+mn-lt"/>
              <a:cs typeface="Helvetic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71329" y="621700"/>
            <a:ext cx="2369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/>
              </a:rPr>
              <a:t>Constrained by power</a:t>
            </a:r>
          </a:p>
          <a:p>
            <a:pPr marL="398463" lvl="1" indent="-171450">
              <a:buFont typeface="Arial"/>
              <a:buChar char="•"/>
            </a:pPr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/>
              </a:rPr>
              <a:t>Need: Coupled analysis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err="1" smtClean="0">
                <a:solidFill>
                  <a:srgbClr val="FFFFFF"/>
                </a:solidFill>
                <a:latin typeface="+mn-lt"/>
                <a:cs typeface="Helvetica"/>
              </a:rPr>
              <a:t>Exascale</a:t>
            </a:r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/>
              </a:rPr>
              <a:t> breaks everything</a:t>
            </a:r>
          </a:p>
          <a:p>
            <a:pPr marL="398463" lvl="1" indent="-171450">
              <a:buFont typeface="Arial"/>
              <a:buChar char="•"/>
            </a:pPr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/>
              </a:rPr>
              <a:t>New programming models</a:t>
            </a:r>
          </a:p>
          <a:p>
            <a:pPr marL="398463" lvl="1" indent="-171450">
              <a:buFont typeface="Arial"/>
              <a:buChar char="•"/>
            </a:pPr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/>
              </a:rPr>
              <a:t>Billion-way parallelism</a:t>
            </a:r>
            <a:endParaRPr lang="en-US" sz="1200" dirty="0">
              <a:solidFill>
                <a:srgbClr val="FFFFFF"/>
              </a:solidFill>
              <a:latin typeface="+mn-lt"/>
              <a:cs typeface="Helvetica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2743200" y="2057400"/>
            <a:ext cx="3962400" cy="3810000"/>
          </a:xfrm>
          <a:prstGeom prst="rect">
            <a:avLst/>
          </a:prstGeom>
          <a:gradFill flip="none" rotWithShape="1">
            <a:gsLst>
              <a:gs pos="45000">
                <a:schemeClr val="bg1">
                  <a:lumMod val="65000"/>
                  <a:lumOff val="35000"/>
                </a:schemeClr>
              </a:gs>
              <a:gs pos="100000">
                <a:schemeClr val="tx1">
                  <a:lumMod val="85000"/>
                </a:scheme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4" name="Picture 1030" descr="Viz clust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2514600"/>
            <a:ext cx="2743200" cy="14900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4114800"/>
            <a:ext cx="2743200" cy="16252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" name="TextBox 35"/>
          <p:cNvSpPr txBox="1"/>
          <p:nvPr/>
        </p:nvSpPr>
        <p:spPr>
          <a:xfrm>
            <a:off x="2895600" y="5257804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chemeClr val="bg1"/>
                </a:solidFill>
                <a:latin typeface="+mn-lt"/>
                <a:cs typeface="Helvetica"/>
              </a:rPr>
              <a:t>Cielo</a:t>
            </a:r>
            <a:endParaRPr lang="en-US" dirty="0" smtClean="0">
              <a:solidFill>
                <a:schemeClr val="bg1"/>
              </a:solidFill>
              <a:latin typeface="+mn-lt"/>
              <a:cs typeface="Helvetic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05200" y="205740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+mn-lt"/>
                <a:cs typeface="Helvetica"/>
              </a:rPr>
              <a:t>RedRoSE</a:t>
            </a:r>
            <a:r>
              <a:rPr lang="en-US" dirty="0" smtClean="0">
                <a:solidFill>
                  <a:schemeClr val="bg1"/>
                </a:solidFill>
                <a:latin typeface="+mn-lt"/>
                <a:cs typeface="Helvetica"/>
              </a:rPr>
              <a:t>/</a:t>
            </a:r>
            <a:r>
              <a:rPr lang="en-US" dirty="0" err="1" smtClean="0">
                <a:solidFill>
                  <a:schemeClr val="bg1"/>
                </a:solidFill>
                <a:latin typeface="+mn-lt"/>
                <a:cs typeface="Helvetica"/>
              </a:rPr>
              <a:t>BlackRoSE</a:t>
            </a:r>
            <a:endParaRPr lang="en-US" dirty="0" smtClean="0">
              <a:solidFill>
                <a:schemeClr val="bg1"/>
              </a:solidFill>
              <a:latin typeface="+mn-lt"/>
              <a:cs typeface="Helvetica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6781800" y="2057400"/>
            <a:ext cx="2362200" cy="3810000"/>
          </a:xfrm>
          <a:prstGeom prst="rect">
            <a:avLst/>
          </a:prstGeom>
          <a:gradFill flip="none" rotWithShape="1">
            <a:gsLst>
              <a:gs pos="45000">
                <a:schemeClr val="bg1">
                  <a:lumMod val="65000"/>
                  <a:lumOff val="35000"/>
                </a:schemeClr>
              </a:gs>
              <a:gs pos="100000">
                <a:schemeClr val="tx1">
                  <a:lumMod val="85000"/>
                </a:scheme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9" name="Picture 38" descr="cluster1.jpg"/>
          <p:cNvPicPr>
            <a:picLocks noChangeAspect="1"/>
          </p:cNvPicPr>
          <p:nvPr/>
        </p:nvPicPr>
        <p:blipFill rotWithShape="1">
          <a:blip r:embed="rId5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202" y="3124200"/>
            <a:ext cx="2098171" cy="1828800"/>
          </a:xfrm>
          <a:prstGeom prst="rect">
            <a:avLst/>
          </a:prstGeom>
          <a:ln>
            <a:noFill/>
          </a:ln>
        </p:spPr>
      </p:pic>
      <p:sp>
        <p:nvSpPr>
          <p:cNvPr id="40" name="TextBox 39"/>
          <p:cNvSpPr txBox="1"/>
          <p:nvPr/>
        </p:nvSpPr>
        <p:spPr>
          <a:xfrm>
            <a:off x="6934200" y="2209802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Exascale</a:t>
            </a:r>
            <a:endParaRPr lang="en-US" dirty="0" smtClean="0">
              <a:solidFill>
                <a:schemeClr val="bg1"/>
              </a:solidFill>
              <a:latin typeface="Helvetica"/>
              <a:cs typeface="Helvetica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Platform</a:t>
            </a:r>
          </a:p>
        </p:txBody>
      </p:sp>
      <p:pic>
        <p:nvPicPr>
          <p:cNvPr id="41" name="Picture 40" descr="onyx00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057400"/>
            <a:ext cx="2666257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9994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Slide of Doom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8773976"/>
              </p:ext>
            </p:extLst>
          </p:nvPr>
        </p:nvGraphicFramePr>
        <p:xfrm>
          <a:off x="533400" y="1066800"/>
          <a:ext cx="8077200" cy="4450080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3200400"/>
                <a:gridCol w="1447800"/>
                <a:gridCol w="1447800"/>
                <a:gridCol w="19812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2010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“2018”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Factor Change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System Peak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 Pf/s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Ef</a:t>
                      </a:r>
                      <a:r>
                        <a:rPr lang="en-US" dirty="0" smtClean="0"/>
                        <a:t>/s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500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Power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 MW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 MW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System Memory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0.3 PB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 PB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33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Node Performance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0.125 </a:t>
                      </a:r>
                      <a:r>
                        <a:rPr lang="en-US" dirty="0" err="1" smtClean="0"/>
                        <a:t>Gf</a:t>
                      </a:r>
                      <a:r>
                        <a:rPr lang="en-US" dirty="0" smtClean="0"/>
                        <a:t>/s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 </a:t>
                      </a:r>
                      <a:r>
                        <a:rPr lang="en-US" dirty="0" err="1" smtClean="0"/>
                        <a:t>Tf</a:t>
                      </a:r>
                      <a:r>
                        <a:rPr lang="en-US" dirty="0" smtClean="0"/>
                        <a:t>/s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Node Memory BW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25 GB/s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400 GB/s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Node Concurrency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 </a:t>
                      </a:r>
                      <a:r>
                        <a:rPr lang="en-US" dirty="0" err="1" smtClean="0"/>
                        <a:t>cpus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1,000 </a:t>
                      </a:r>
                      <a:r>
                        <a:rPr lang="en-US" dirty="0" err="1" smtClean="0"/>
                        <a:t>cpus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83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Interconnect BW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1.5 GB/s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 GB/s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33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System Size</a:t>
                      </a:r>
                      <a:r>
                        <a:rPr lang="en-US" baseline="0" dirty="0" smtClean="0"/>
                        <a:t> (nodes)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 K nodes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 M nodes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Concurrency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225 K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 B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4,444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Storage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15 PB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300 PB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Input/Output</a:t>
                      </a:r>
                      <a:r>
                        <a:rPr lang="en-US" dirty="0" smtClean="0"/>
                        <a:t> bandwidth</a:t>
                      </a:r>
                      <a:endParaRPr lang="en-US" dirty="0"/>
                    </a:p>
                  </a:txBody>
                  <a:tcPr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0.2 TB/s</a:t>
                      </a:r>
                      <a:endParaRPr lang="en-US" dirty="0"/>
                    </a:p>
                  </a:txBody>
                  <a:tcPr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 TB/s</a:t>
                      </a:r>
                      <a:endParaRPr lang="en-US" dirty="0"/>
                    </a:p>
                  </a:txBody>
                  <a:tcPr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50963" y="6457890"/>
            <a:ext cx="6842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DOE Exascale Initiative Roadmap, Architecture and Technology Workshop, San Diego, December, 2009.</a:t>
            </a:r>
          </a:p>
          <a:p>
            <a:r>
              <a:rPr lang="en-US" sz="1000" dirty="0" smtClean="0"/>
              <a:t>Reported in </a:t>
            </a:r>
            <a:r>
              <a:rPr lang="en-US" sz="1000" i="1" dirty="0" smtClean="0"/>
              <a:t>The Opportunities and Challenges of Exascale Computing</a:t>
            </a:r>
            <a:r>
              <a:rPr lang="en-US" sz="1000" dirty="0" smtClean="0"/>
              <a:t>, Summary Report of the ASCAC Subcommittee, Fall 2010.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8217758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Slide of Doom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8913188"/>
              </p:ext>
            </p:extLst>
          </p:nvPr>
        </p:nvGraphicFramePr>
        <p:xfrm>
          <a:off x="533400" y="1066800"/>
          <a:ext cx="8077200" cy="4450080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3200400"/>
                <a:gridCol w="1447800"/>
                <a:gridCol w="1447800"/>
                <a:gridCol w="19812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2010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“2018”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Factor Change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System Peak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 Pf/s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Ef</a:t>
                      </a:r>
                      <a:r>
                        <a:rPr lang="en-US" dirty="0" smtClean="0"/>
                        <a:t>/s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500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Power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 MW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 MW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System Memory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0.3 PB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 PB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33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Node Performance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0.125 </a:t>
                      </a:r>
                      <a:r>
                        <a:rPr lang="en-US" dirty="0" err="1" smtClean="0"/>
                        <a:t>Gf</a:t>
                      </a:r>
                      <a:r>
                        <a:rPr lang="en-US" dirty="0" smtClean="0"/>
                        <a:t>/s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 </a:t>
                      </a:r>
                      <a:r>
                        <a:rPr lang="en-US" dirty="0" err="1" smtClean="0"/>
                        <a:t>Tf</a:t>
                      </a:r>
                      <a:r>
                        <a:rPr lang="en-US" dirty="0" smtClean="0"/>
                        <a:t>/s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Node Memory BW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25 GB/s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400 GB/s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Node Concurrency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 </a:t>
                      </a:r>
                      <a:r>
                        <a:rPr lang="en-US" dirty="0" err="1" smtClean="0"/>
                        <a:t>cpus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1,000 </a:t>
                      </a:r>
                      <a:r>
                        <a:rPr lang="en-US" dirty="0" err="1" smtClean="0"/>
                        <a:t>cpus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83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Interconnect BW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1.5 GB/s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 GB/s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33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System Size</a:t>
                      </a:r>
                      <a:r>
                        <a:rPr lang="en-US" baseline="0" dirty="0" smtClean="0"/>
                        <a:t> (nodes)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 K nodes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 M nodes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Concurrency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225 K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 B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4,444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Storage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15 PB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300 PB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Input/Output</a:t>
                      </a:r>
                      <a:r>
                        <a:rPr lang="en-US" dirty="0" smtClean="0"/>
                        <a:t> bandwidth</a:t>
                      </a:r>
                      <a:endParaRPr lang="en-US" dirty="0"/>
                    </a:p>
                  </a:txBody>
                  <a:tcPr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0.2 TB/s</a:t>
                      </a:r>
                      <a:endParaRPr lang="en-US" dirty="0"/>
                    </a:p>
                  </a:txBody>
                  <a:tcPr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 TB/s</a:t>
                      </a:r>
                      <a:endParaRPr lang="en-US" dirty="0"/>
                    </a:p>
                  </a:txBody>
                  <a:tcPr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50963" y="6457890"/>
            <a:ext cx="6842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DOE Exascale Initiative Roadmap, Architecture and Technology Workshop, San Diego, December, 2009.</a:t>
            </a:r>
          </a:p>
          <a:p>
            <a:r>
              <a:rPr lang="en-US" sz="1000" dirty="0" smtClean="0"/>
              <a:t>Reported in </a:t>
            </a:r>
            <a:r>
              <a:rPr lang="en-US" sz="1000" i="1" dirty="0" smtClean="0"/>
              <a:t>The Opportunities and Challenges of Exascale Computing</a:t>
            </a:r>
            <a:r>
              <a:rPr lang="en-US" sz="1000" dirty="0" smtClean="0"/>
              <a:t>, Summary Report of the ASCAC Subcommittee, Fall 2010.</a:t>
            </a:r>
            <a:endParaRPr lang="en-US" sz="1000" dirty="0"/>
          </a:p>
        </p:txBody>
      </p:sp>
      <p:sp>
        <p:nvSpPr>
          <p:cNvPr id="5" name="Oval 4"/>
          <p:cNvSpPr/>
          <p:nvPr/>
        </p:nvSpPr>
        <p:spPr bwMode="auto">
          <a:xfrm>
            <a:off x="7924800" y="1752600"/>
            <a:ext cx="838200" cy="457200"/>
          </a:xfrm>
          <a:prstGeom prst="ellipse">
            <a:avLst/>
          </a:prstGeom>
          <a:gradFill flip="none" rotWithShape="1">
            <a:gsLst>
              <a:gs pos="50000">
                <a:schemeClr val="bg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7924800" y="1390696"/>
            <a:ext cx="838200" cy="457200"/>
          </a:xfrm>
          <a:prstGeom prst="ellipse">
            <a:avLst/>
          </a:prstGeom>
          <a:gradFill flip="none" rotWithShape="1">
            <a:gsLst>
              <a:gs pos="50000">
                <a:schemeClr val="bg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43828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6822</TotalTime>
  <Words>4871</Words>
  <Application>Microsoft Macintosh PowerPoint</Application>
  <PresentationFormat>On-screen Show (4:3)</PresentationFormat>
  <Paragraphs>856</Paragraphs>
  <Slides>43</Slides>
  <Notes>34</Notes>
  <HiddenSlides>12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Default Design</vt:lpstr>
      <vt:lpstr>Next-Generation Capabilities for Large-Scale Scientific Visualization</vt:lpstr>
      <vt:lpstr>Collaborators</vt:lpstr>
      <vt:lpstr>Outline (Hide)</vt:lpstr>
      <vt:lpstr>PowerPoint Presentation</vt:lpstr>
      <vt:lpstr>ParaView: an End User Tool for Large-Scale Visualization</vt:lpstr>
      <vt:lpstr>PowerPoint Presentation</vt:lpstr>
      <vt:lpstr>PowerPoint Presentation</vt:lpstr>
      <vt:lpstr>Slide of Doom</vt:lpstr>
      <vt:lpstr>Slide of Doom</vt:lpstr>
      <vt:lpstr>Slide of Doom</vt:lpstr>
      <vt:lpstr>Extreme scale computing</vt:lpstr>
      <vt:lpstr>Prioritized Adaptive Streaming</vt:lpstr>
      <vt:lpstr>PowerPoint Presentation</vt:lpstr>
      <vt:lpstr>Diskless Visualization</vt:lpstr>
      <vt:lpstr>Diskless Visualization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Transit Visualization</vt:lpstr>
      <vt:lpstr>In Transit Visualization</vt:lpstr>
      <vt:lpstr>In Transit Visualization</vt:lpstr>
      <vt:lpstr>In Transit Visualization</vt:lpstr>
      <vt:lpstr>In Transit Visualization</vt:lpstr>
      <vt:lpstr>PowerPoint Presentation</vt:lpstr>
      <vt:lpstr>PowerPoint Presentation</vt:lpstr>
      <vt:lpstr>Slide of Doom</vt:lpstr>
      <vt:lpstr>Slide of Doom</vt:lpstr>
      <vt:lpstr>Naïve Scaling</vt:lpstr>
      <vt:lpstr>Naïve Scaling</vt:lpstr>
      <vt:lpstr>Revisiting the Pipeline</vt:lpstr>
      <vt:lpstr>Dax Makes it Easy</vt:lpstr>
      <vt:lpstr>Threaded Programming is Hard Example: Marching Cubes</vt:lpstr>
      <vt:lpstr>Work in Progress: Connectivity-Based Algorithms</vt:lpstr>
      <vt:lpstr>Dax: Vis on GPU and Beyond</vt:lpstr>
      <vt:lpstr>PowerPoint Presentation</vt:lpstr>
      <vt:lpstr>PowerPoint Presentation</vt:lpstr>
      <vt:lpstr>Coarsened Triangle Quality</vt:lpstr>
      <vt:lpstr>Coarsened Mesh Error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 32pt</dc:title>
  <cp:lastModifiedBy>Kenneth Moreland</cp:lastModifiedBy>
  <cp:revision>116</cp:revision>
  <dcterms:created xsi:type="dcterms:W3CDTF">2010-11-08T20:18:04Z</dcterms:created>
  <dcterms:modified xsi:type="dcterms:W3CDTF">2012-02-17T21:09:48Z</dcterms:modified>
</cp:coreProperties>
</file>