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86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70" r:id="rId13"/>
    <p:sldId id="271" r:id="rId14"/>
    <p:sldId id="272" r:id="rId15"/>
    <p:sldId id="273" r:id="rId16"/>
    <p:sldId id="268" r:id="rId17"/>
    <p:sldId id="265" r:id="rId18"/>
    <p:sldId id="266" r:id="rId19"/>
    <p:sldId id="267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AA5"/>
    <a:srgbClr val="A2AB00"/>
    <a:srgbClr val="730000"/>
    <a:srgbClr val="043504"/>
    <a:srgbClr val="0099CC"/>
    <a:srgbClr val="423174"/>
    <a:srgbClr val="00279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76236" autoAdjust="0"/>
  </p:normalViewPr>
  <p:slideViewPr>
    <p:cSldViewPr>
      <p:cViewPr varScale="1">
        <p:scale>
          <a:sx n="127" d="100"/>
          <a:sy n="127" d="100"/>
        </p:scale>
        <p:origin x="-224" y="-11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421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43413"/>
            <a:ext cx="5100637" cy="420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06" tIns="46912" rIns="92206" bIns="46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3263"/>
            <a:ext cx="4630737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3327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Although accessibility is necessary, not sufficient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Interactive applications by definition serve data to human</a:t>
            </a:r>
            <a:r>
              <a:rPr lang="en-US" baseline="0" dirty="0" smtClean="0"/>
              <a:t> users.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Humans are impatient.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Usually when we say interactive we mean “fast.”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In a visualization program like ParaView, you can consider three broad classes of operations: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Loading data, processing data, and rendering data.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Each has separate considerations.</a:t>
            </a:r>
          </a:p>
        </p:txBody>
      </p:sp>
    </p:spTree>
    <p:extLst>
      <p:ext uri="{BB962C8B-B14F-4D97-AF65-F5344CB8AC3E}">
        <p14:creationId xmlns:p14="http://schemas.microsoft.com/office/powerpoint/2010/main" val="121089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File loading is easy to underestimate.</a:t>
            </a:r>
          </a:p>
          <a:p>
            <a:pPr marL="623888" lvl="1" indent="-171450">
              <a:buFont typeface="Arial"/>
              <a:buChar char="•"/>
            </a:pPr>
            <a:r>
              <a:rPr lang="en-US" dirty="0" smtClean="0"/>
              <a:t>For</a:t>
            </a:r>
            <a:r>
              <a:rPr lang="en-US" baseline="0" dirty="0" smtClean="0"/>
              <a:t> large scale visualization, loading data from disk is by far the most expensive operation.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Gets more expensive the larger the processing job you have.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In this study from Argonne National Lab, we see I/O starts as the dominant operation and for larger jobs almost all the time is spent in I/O.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It’s important to read data as efficiently as possible.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Working against you is the fact that most files are optimized for writing, not reading.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Unless you want to make a career out of efficient file I/O, my advice is to choose a file format that comes with an efficient parallel library.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Examples include HDF5, </a:t>
            </a:r>
            <a:r>
              <a:rPr lang="en-US" baseline="0" dirty="0" err="1" smtClean="0"/>
              <a:t>netCDF</a:t>
            </a:r>
            <a:r>
              <a:rPr lang="en-US" baseline="0" dirty="0" smtClean="0"/>
              <a:t>, and ADIOS.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02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Next, we need to make sure that we can process data quickly.</a:t>
            </a:r>
          </a:p>
          <a:p>
            <a:pPr marL="623888" lvl="1" indent="-171450">
              <a:buFont typeface="Arial"/>
              <a:buChar char="•"/>
            </a:pPr>
            <a:r>
              <a:rPr lang="en-US" dirty="0" smtClean="0"/>
              <a:t>This means running parallel algorithms to take advantage of the HPC system.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ParaView</a:t>
            </a:r>
            <a:r>
              <a:rPr lang="en-US" baseline="0" dirty="0" smtClean="0"/>
              <a:t> provides a collection of algorithms that can be connected together in a “pipes and filters” model.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Want to parallelize them all, but don’t want to spend a lot of time designing and managing parallel code for every filter.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ParaView</a:t>
            </a:r>
            <a:r>
              <a:rPr lang="en-US" baseline="0" dirty="0" smtClean="0"/>
              <a:t> uses a data parallel model.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Data is partitioned and divided among the processes.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Each process runs an identical algorithm on a different piece of data.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end result is that each process contains a partition of the result.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That brings us the the final task of rendering.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Our rendering challenge is two-fold: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We have lots of rendering work that needs to be coordinated among distributed processors.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Our data is distributed, not reasonably accessible globally.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>
                <a:latin typeface="Times New Roman" pitchFamily="-107" charset="0"/>
                <a:ea typeface="ＭＳ Ｐゴシック" pitchFamily="-107" charset="-128"/>
              </a:rPr>
              <a:t>ParaView</a:t>
            </a: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 solves both problems with its parallel rendering algorithm.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It uses what is known as a “sort-last” parallel rendering algorithm.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The basic idea is that each process renders whatever data is local.  Partitioned geometry stays where it is.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The rendered images are then combined together in a “compositing” step to form a single image.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This image, however, is a bit over-simplistic.</a:t>
            </a:r>
            <a:endParaRPr lang="en-US" dirty="0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>
                <a:latin typeface="Times New Roman" pitchFamily="-107" charset="0"/>
                <a:ea typeface="ＭＳ Ｐゴシック" pitchFamily="-107" charset="-128"/>
              </a:rPr>
              <a:t>ParaView</a:t>
            </a: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 solves both problems with its parallel rendering algorithm.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It uses what is known as a “sort-last” parallel rendering algorithm.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The basic idea is that each process renders whatever data is local.  Partitioned geometry stays where it is.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The rendered images are then combined together in a “compositing” step to form a single image.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latin typeface="Times New Roman" pitchFamily="-107" charset="0"/>
                <a:ea typeface="ＭＳ Ｐゴシック" pitchFamily="-107" charset="-128"/>
              </a:rPr>
              <a:t>The actual parallel</a:t>
            </a: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 compositing algorithm uses divide and conquer to load balance the work and recursively combine all the pixels.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Why do we want interactivity to be fast?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Operations must happen within a certain amount of time due to limited user availability and attention span.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Specifically, too long of a delay can ruin the thought process.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Thus, interactivity demands responsiveness.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An interactive algorithm must complete quickly to satisfy user needs.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When a paper says “interactive,” it usually means fast enough for a person.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How fast is interactive?</a:t>
            </a:r>
          </a:p>
          <a:p>
            <a:pPr marL="623888" lvl="1" indent="-171450">
              <a:buFont typeface="Arial"/>
              <a:buChar char="•"/>
            </a:pPr>
            <a:r>
              <a:rPr lang="en-US" dirty="0" smtClean="0"/>
              <a:t>Literature surprisingly inconsistent.  Interactive</a:t>
            </a:r>
            <a:r>
              <a:rPr lang="en-US" baseline="0" dirty="0" smtClean="0"/>
              <a:t> can mean pretty much whatever you want it to.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In truth, the required speed is dependent on the 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9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Real time (VR/Immersion)</a:t>
            </a:r>
            <a:r>
              <a:rPr lang="en-US" baseline="0" dirty="0" smtClean="0"/>
              <a:t> &lt;= 1/20 sec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3 – 12 Hz people throw up (barf-o-genic zone)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Brush time (mouse dragging) &lt;= 1/10 sec</a:t>
            </a:r>
          </a:p>
          <a:p>
            <a:pPr marL="623888" lvl="1" indent="-171450">
              <a:buFont typeface="Arial"/>
              <a:buChar char="•"/>
            </a:pPr>
            <a:r>
              <a:rPr lang="en-US" dirty="0" smtClean="0"/>
              <a:t>After</a:t>
            </a:r>
            <a:r>
              <a:rPr lang="en-US" baseline="0" dirty="0" smtClean="0"/>
              <a:t> 100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users notice a lag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Click time (GUI response) &lt;= 1 sec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Thought time?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Wait time (computation finish) &lt;= 30 sec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Coffee time (take a break)</a:t>
            </a:r>
            <a:r>
              <a:rPr lang="en-US" baseline="0" dirty="0" smtClean="0"/>
              <a:t> &lt;= 2 min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Batch time (check tomorrow morning) whatever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With</a:t>
            </a:r>
            <a:r>
              <a:rPr lang="en-US" baseline="0" dirty="0" smtClean="0"/>
              <a:t> </a:t>
            </a:r>
            <a:r>
              <a:rPr lang="en-US" dirty="0" smtClean="0"/>
              <a:t>this breakdown of response</a:t>
            </a:r>
            <a:r>
              <a:rPr lang="en-US" baseline="0" dirty="0" smtClean="0"/>
              <a:t> time, we can compare them to the computation that can be done.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Given some required response time, there is some real limitation on the amount of computation that can be done in that amount of time.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We can consider a plot of response time vs. the amount of computation that can be done.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There is some curve on the plot that is the best we can do.  We can’t compute any faster.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Below this curve is the area of plausibility.  We can compute the computation in the necessary amount of time.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Above this region, our system fails to be interactive.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Before we begin, let’s explore what the ParaView application is.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Why interactivity is so important.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64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Every</a:t>
            </a:r>
            <a:r>
              <a:rPr lang="en-US" baseline="0" dirty="0" smtClean="0"/>
              <a:t> operation we do can be plotted based on the amount of computation required and the maximum response time we can tolerate.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If this point is</a:t>
            </a:r>
            <a:r>
              <a:rPr lang="en-US" baseline="0" dirty="0" smtClean="0"/>
              <a:t> in our area of plausibility</a:t>
            </a:r>
            <a:r>
              <a:rPr lang="en-US" baseline="0" smtClean="0"/>
              <a:t>, we’re fine.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But what if we have an operation outside</a:t>
            </a:r>
            <a:r>
              <a:rPr lang="en-US" baseline="0" dirty="0" smtClean="0"/>
              <a:t> of our area of plausibility?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Say, for instance, you have a large data set that takes about a second to render: too longer for brushing interactivity.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How do you adjust your system to handle this computation in the amount of time you need.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You could try moving your area of plausibility to cover your use case.</a:t>
            </a:r>
          </a:p>
          <a:p>
            <a:pPr marL="623888" lvl="1" indent="-171450">
              <a:buFont typeface="Arial"/>
              <a:buChar char="•"/>
            </a:pPr>
            <a:r>
              <a:rPr lang="en-US" dirty="0" smtClean="0"/>
              <a:t>You do that by investing in your hardware and software.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It’s expensive and not sustainable.</a:t>
            </a:r>
            <a:endParaRPr lang="en-US" baseline="0" dirty="0" smtClean="0"/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So your customer says they need to render 1 billion polygons and it’s too slow.</a:t>
            </a:r>
          </a:p>
          <a:p>
            <a:pPr marL="1076325" lvl="2" indent="-171450">
              <a:buFont typeface="Arial"/>
              <a:buChar char="•"/>
            </a:pPr>
            <a:r>
              <a:rPr lang="en-US" baseline="0" dirty="0" smtClean="0"/>
              <a:t>You say, buy this 1 million euro computer and problem solved.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Two years later, your customer has 10 billion polygons to render, and it’s too slow.</a:t>
            </a:r>
          </a:p>
          <a:p>
            <a:pPr marL="1076325" lvl="2" indent="-171450">
              <a:buFont typeface="Arial"/>
              <a:buChar char="•"/>
            </a:pPr>
            <a:r>
              <a:rPr lang="en-US" baseline="0" dirty="0" smtClean="0"/>
              <a:t>You say, buy this next generation computer for another 1 million euros.</a:t>
            </a:r>
          </a:p>
          <a:p>
            <a:pPr marL="1076325" lvl="2" indent="-171450">
              <a:buFont typeface="Arial"/>
              <a:buChar char="•"/>
            </a:pPr>
            <a:r>
              <a:rPr lang="en-US" baseline="0" dirty="0" smtClean="0"/>
              <a:t>Think you’ll get it?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In your initial HPC investment for large-scale data, you can try to cover your use cases, but eventually you’ll run past hardware limitations before it’s time to invest again.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</a:t>
            </a:r>
            <a:r>
              <a:rPr lang="en-US" baseline="0" dirty="0" smtClean="0"/>
              <a:t> else can you do?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You can move the computation into the area of plausibility by doing less work.</a:t>
            </a:r>
          </a:p>
          <a:p>
            <a:pPr marL="623888" lvl="1" indent="-171450">
              <a:buFont typeface="Arial"/>
              <a:buChar char="•"/>
            </a:pPr>
            <a:r>
              <a:rPr lang="en-US" dirty="0" smtClean="0"/>
              <a:t>You are basically</a:t>
            </a:r>
            <a:r>
              <a:rPr lang="en-US" baseline="0" dirty="0" smtClean="0"/>
              <a:t> the full problem with a smaller problem.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“We are taking your 1 billion cell simulation and showing you 50 thousand cells.”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Will that fly?  No.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</a:t>
            </a:r>
            <a:r>
              <a:rPr lang="en-US" baseline="0" dirty="0" smtClean="0"/>
              <a:t> else can you do?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You could allow the computation to take longer.  Basically doing nothing.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“You’re only rendering at 1 Hz?  Too bad!”</a:t>
            </a:r>
          </a:p>
          <a:p>
            <a:pPr marL="623888" lvl="1" indent="-171450">
              <a:buFont typeface="Arial"/>
              <a:buChar char="•"/>
            </a:pPr>
            <a:r>
              <a:rPr lang="en-US" strike="sngStrike" baseline="0" dirty="0" smtClean="0"/>
              <a:t>Have you ever tried to place a camera or a clip plane when the system updated only once per second.</a:t>
            </a:r>
          </a:p>
          <a:p>
            <a:pPr marL="1076325" lvl="2" indent="-171450">
              <a:buFont typeface="Arial"/>
              <a:buChar char="•"/>
            </a:pPr>
            <a:r>
              <a:rPr lang="en-US" strike="sngStrike" baseline="0" dirty="0" smtClean="0"/>
              <a:t>It’s really hard and very frustrating.</a:t>
            </a:r>
          </a:p>
          <a:p>
            <a:pPr marL="1076325" lvl="2" indent="-171450">
              <a:buFont typeface="Arial"/>
              <a:buChar char="•"/>
            </a:pPr>
            <a:r>
              <a:rPr lang="en-US" strike="sngStrike" baseline="0" dirty="0" smtClean="0"/>
              <a:t>Eventually, users will give up.</a:t>
            </a:r>
          </a:p>
          <a:p>
            <a:pPr marL="1076325" lvl="2" indent="-171450">
              <a:buFont typeface="Arial"/>
              <a:buChar char="•"/>
            </a:pPr>
            <a:r>
              <a:rPr lang="en-US" strike="sngStrike" baseline="0" dirty="0" smtClean="0"/>
              <a:t>They’ll use some crummy scripted visualization package written in the 1970 because it doesn’t require interaction.</a:t>
            </a:r>
          </a:p>
          <a:p>
            <a:pPr marL="1528763" lvl="3" indent="-171450">
              <a:buFont typeface="Arial"/>
              <a:buChar char="•"/>
            </a:pPr>
            <a:r>
              <a:rPr lang="en-US" strike="sngStrike" baseline="0" dirty="0" smtClean="0"/>
              <a:t>I’m not kidding on that point.  We just recently converted some diehards at Sandia from such a program, and that was only after implementing its scripting language in ParaView.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So</a:t>
            </a:r>
            <a:r>
              <a:rPr lang="en-US" baseline="0" dirty="0" smtClean="0"/>
              <a:t> how do you solve the problem?  Realize that you don’t have to do everything all the time.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There are times when you need to finish fast, but don’t need all the details.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There are times when you need all the details, but don’t need the results fast.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So implement both and switch between the two.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In</a:t>
            </a:r>
            <a:r>
              <a:rPr lang="en-US" baseline="0" dirty="0" smtClean="0"/>
              <a:t> ParaView, for rendering we have two different rendering modes.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We have an interactive render.  This is the render used when interacting directly with the 3D view: e.g. rotating the model or manipulating a cut plane.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For this, you don’t really need details.  You just need a general location.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We then have a still render.  This renders the full detail in however long it takes.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For this, the user stopped manipulating the 3D view.  We’ve now moved to click or wait time, so we now can do the computation we need.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Here are two examples of rendering</a:t>
            </a:r>
            <a:r>
              <a:rPr lang="en-US" baseline="0" dirty="0" smtClean="0"/>
              <a:t> LOD in ParaView.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Top: geometric level of detail.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Left image original data used in still render.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If too big to render fast enough, can use smaller decimated image in its place.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Default middle.  Ridiculous maximum setting at right.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Bottom: image level of detail.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Parallel rendering and image transfer overhead based on image size.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If too many pixels to composite, transfer in time, render smaller images.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Left, full resolution used in still.  Progressively smaller renderings to the right.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Not shown: loss in image compression for transfer.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747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play on mac, install </a:t>
            </a:r>
            <a:r>
              <a:rPr lang="en-US" dirty="0" err="1" smtClean="0"/>
              <a:t>Perian</a:t>
            </a:r>
            <a:r>
              <a:rPr lang="en-US" dirty="0" smtClean="0"/>
              <a:t> codecs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perian.org</a:t>
            </a:r>
            <a:r>
              <a:rPr lang="en-US" baseline="0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29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So that’s rendering, but what about some other visualization processing.</a:t>
            </a:r>
          </a:p>
          <a:p>
            <a:pPr marL="623888" lvl="1" indent="-171450">
              <a:buFont typeface="Arial"/>
              <a:buChar char="•"/>
            </a:pPr>
            <a:r>
              <a:rPr lang="en-US" dirty="0" smtClean="0"/>
              <a:t>Have more leeway because we can</a:t>
            </a:r>
            <a:r>
              <a:rPr lang="en-US" baseline="0" dirty="0" smtClean="0"/>
              <a:t> wait many seconds for reading/filtering data.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Still, as data grows large, it may become feasible for most users.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You can pull the same trick as before.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This time, start with coarse mesh to show overview quickly.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As time becomes available, “sweeten” the image by loading refinements of the mesh.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ParaView</a:t>
            </a:r>
            <a:r>
              <a:rPr lang="en-US" baseline="0" dirty="0" smtClean="0"/>
              <a:t>: a Visual Analysis Tool for Scientific Data (primarily simulation results)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In this simple example, we’ve loaded the simulation results of the airflow around a shuttle body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We see the shuttle itself with its surface annotated with the air density.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We have streamlines showing the airflow around the booster.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We have contours of the density of a cross section of air.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Typical workflow usage includes: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Loading data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Computing analysis, statistics, and visual structures</a:t>
            </a:r>
          </a:p>
          <a:p>
            <a:pPr lvl="1">
              <a:buFont typeface="Arial"/>
              <a:buChar char="•"/>
            </a:pPr>
            <a:r>
              <a:rPr lang="en-US" baseline="0" dirty="0" smtClean="0"/>
              <a:t>Exploratory rendering</a:t>
            </a:r>
          </a:p>
          <a:p>
            <a:pPr lvl="0">
              <a:buFont typeface="Arial"/>
              <a:buChar char="•"/>
            </a:pPr>
            <a:r>
              <a:rPr lang="en-US" baseline="0" dirty="0" smtClean="0"/>
              <a:t>All operations are assumed to be guided by a human user.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Adaptive streaming is implemented in a special version of ParaView called </a:t>
            </a:r>
            <a:r>
              <a:rPr lang="en-US" dirty="0" err="1" smtClean="0"/>
              <a:t>StreamingParaView</a:t>
            </a:r>
            <a:r>
              <a:rPr lang="en-US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Shows coarse data first, then “sweetens it”.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Note that although</a:t>
            </a:r>
            <a:r>
              <a:rPr lang="en-US" baseline="0" dirty="0" smtClean="0"/>
              <a:t> rendering is mature, adaptive streaming is still in its infancy.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08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97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Small montage of projects using ParaView.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Demonstrates</a:t>
            </a:r>
            <a:r>
              <a:rPr lang="en-US" baseline="0" dirty="0" smtClean="0"/>
              <a:t> the breadth of utility ParaView has.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70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This talk, and whole </a:t>
            </a:r>
            <a:r>
              <a:rPr lang="en-US" dirty="0" err="1" smtClean="0"/>
              <a:t>minisymposium</a:t>
            </a:r>
            <a:r>
              <a:rPr lang="en-US" dirty="0" smtClean="0"/>
              <a:t>, is about interactivity.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The word</a:t>
            </a:r>
            <a:r>
              <a:rPr lang="en-US" baseline="0" dirty="0" smtClean="0"/>
              <a:t> “interactive” is vague and often used to mean different things in visualization literature.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Let’s spend a few minutes defining what it means to be interactive.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At its highest level, interactive means supporting bidirectional flow between computer and human user.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Usually commands from user and visual data displays from computer.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That’s a pretty broad spectrum of supporting technologies.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But</a:t>
            </a:r>
            <a:r>
              <a:rPr lang="en-US" baseline="0" dirty="0" smtClean="0"/>
              <a:t> the first criterion is that the user has physical access to the running program.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With large data, that in itself can be a challenge.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47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If you are processing large enough data,</a:t>
            </a:r>
            <a:r>
              <a:rPr lang="en-US" baseline="0" dirty="0" smtClean="0"/>
              <a:t> you’ll need a high performance computing platform.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Your users are not going to have an HPC cluster in their office.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They generally look like this in a special computing facility (this is Red Sky/Red Mesa).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Fun to visit: tons of processors, wires, and blinking lights.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But the appeal wears of quickly.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Noisy: The cooling units (on left) are really loud.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Uncomfortable temperature: cooling system designed to keep computers from melting, not for people.</a:t>
            </a:r>
          </a:p>
          <a:p>
            <a:pPr marL="1076325" lvl="2" indent="-171450">
              <a:buFont typeface="Arial"/>
              <a:buChar char="•"/>
            </a:pPr>
            <a:r>
              <a:rPr lang="en-US" baseline="0" dirty="0" smtClean="0"/>
              <a:t>Generally cold in the room, except next to processors where it’s too hot.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After about 15 minutes ready to leave.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3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When our group first started developing algorithms for large scale data interaction (before ParaView was available), we sometimes had to run on a terminal sitting in the computer room pugged directly into the HPC cluster.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 can attest, it sucks.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If your programs interactivity requires sitting right at the terminal, no one is likely to use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8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 you</a:t>
            </a:r>
            <a:r>
              <a:rPr lang="en-US" baseline="0" dirty="0" smtClean="0"/>
              <a:t> need is the ability for users to interactively control the HPC job at their desktop (or laptop).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our experience, tools do not get wide adoption unless users can easily run them in their office where the rest of their tools are.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This can only work if some computational service is running on the HPC and a client on the desktop connects.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75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To handle this, ParaView</a:t>
            </a:r>
            <a:r>
              <a:rPr lang="en-US" baseline="0" dirty="0" smtClean="0"/>
              <a:t> has a hard distinction between “client” components and “server” components.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Even when running ParaView locally on your desktop, you have a hidden connection to an internal server.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For large scale data, explicitly connect to a parallel server running remotely on an HPC system.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ParaView internally contains all the code necessary to establish and maintain connection.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Most challenging to develop: all internal commands must be marshaled through data stream.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Most flexible solution: only hardware/software needed is a socket connection.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Other solutions exist for quick implementation.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Remote desktop software allows a window created on the server side to be scraped to the client.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Can create special hardware connections to thin client terminals that remotely control the hardware.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These solutions require special software or hardware on the HPC systems.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For applications with a broad user base like ParaView, should develop the connection right in the software.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5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20039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609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ckedblk [Converted].pd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24800" y="72100"/>
            <a:ext cx="1143000" cy="461300"/>
          </a:xfrm>
          <a:prstGeom prst="rect">
            <a:avLst/>
          </a:prstGeom>
        </p:spPr>
      </p:pic>
      <p:pic>
        <p:nvPicPr>
          <p:cNvPr id="10" name="Picture 9" descr="SnSCornerBlack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66800"/>
            <a:ext cx="80772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Subtitle </a:t>
            </a:r>
            <a:r>
              <a:rPr lang="en-US" dirty="0" smtClean="0"/>
              <a:t>28 </a:t>
            </a:r>
            <a:r>
              <a:rPr lang="en-US" dirty="0"/>
              <a:t>pt</a:t>
            </a:r>
          </a:p>
          <a:p>
            <a:pPr lvl="1"/>
            <a:r>
              <a:rPr lang="en-US" dirty="0"/>
              <a:t>Second level </a:t>
            </a:r>
            <a:r>
              <a:rPr lang="en-US" dirty="0" smtClean="0"/>
              <a:t>24 </a:t>
            </a:r>
            <a:r>
              <a:rPr lang="en-US" dirty="0"/>
              <a:t>pt</a:t>
            </a:r>
          </a:p>
          <a:p>
            <a:pPr lvl="2"/>
            <a:r>
              <a:rPr lang="en-US" dirty="0"/>
              <a:t>Third level </a:t>
            </a:r>
            <a:r>
              <a:rPr lang="en-US" dirty="0" smtClean="0"/>
              <a:t>22 </a:t>
            </a:r>
            <a:r>
              <a:rPr lang="en-US" dirty="0"/>
              <a:t>pt</a:t>
            </a:r>
          </a:p>
          <a:p>
            <a:pPr lvl="3"/>
            <a:r>
              <a:rPr lang="en-US" dirty="0"/>
              <a:t>Fourth level </a:t>
            </a:r>
            <a:r>
              <a:rPr lang="en-US" dirty="0" smtClean="0"/>
              <a:t>20pt</a:t>
            </a:r>
            <a:endParaRPr lang="en-US" dirty="0"/>
          </a:p>
          <a:p>
            <a:pPr lvl="4"/>
            <a:r>
              <a:rPr lang="en-US" dirty="0"/>
              <a:t>Fifth level </a:t>
            </a:r>
            <a:r>
              <a:rPr lang="en-US" dirty="0" smtClean="0"/>
              <a:t>20pt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6324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- 28 Point Helvetica </a:t>
            </a:r>
            <a:r>
              <a:rPr lang="en-US" dirty="0" smtClean="0"/>
              <a:t>Bold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 b="0">
          <a:solidFill>
            <a:schemeClr val="tx1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0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0">
          <a:solidFill>
            <a:schemeClr val="tx1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0">
          <a:solidFill>
            <a:schemeClr val="tx1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1.em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3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3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.jpeg"/><Relationship Id="rId5" Type="http://schemas.microsoft.com/office/2007/relationships/hdphoto" Target="../media/hdphoto1.wdp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nSCornerBl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pic>
        <p:nvPicPr>
          <p:cNvPr id="17" name="Picture 16" descr="NNSAclr [Converted]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09600"/>
            <a:ext cx="932065" cy="274320"/>
          </a:xfrm>
          <a:prstGeom prst="rect">
            <a:avLst/>
          </a:prstGeom>
        </p:spPr>
      </p:pic>
      <p:pic>
        <p:nvPicPr>
          <p:cNvPr id="13" name="Picture 12" descr="stackedblk [Converted]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72100"/>
            <a:ext cx="1143000" cy="461300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838200"/>
          </a:xfrm>
          <a:noFill/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Large-Scale Interactive Visualization with ParaView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133600"/>
            <a:ext cx="6553200" cy="3810000"/>
          </a:xfrm>
        </p:spPr>
        <p:txBody>
          <a:bodyPr/>
          <a:lstStyle/>
          <a:p>
            <a:pPr marL="342900" indent="-171450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Interactive Handling of Large Data Sets </a:t>
            </a:r>
            <a:r>
              <a:rPr lang="en-US" sz="2800" dirty="0" err="1" smtClean="0">
                <a:solidFill>
                  <a:schemeClr val="tx1"/>
                </a:solidFill>
              </a:rPr>
              <a:t>Minisymposium</a:t>
            </a:r>
            <a:r>
              <a:rPr lang="en-US" sz="2800" dirty="0" smtClean="0">
                <a:solidFill>
                  <a:schemeClr val="tx1"/>
                </a:solidFill>
              </a:rPr>
              <a:t> ICCE 2011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October 4-6, 2011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Kenneth Moreland</a:t>
            </a:r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Sandia National Laboratories</a:t>
            </a: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SAND </a:t>
            </a:r>
            <a:r>
              <a:rPr lang="en-US" sz="1200" dirty="0"/>
              <a:t>2011-6794P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034486" y="6283325"/>
            <a:ext cx="5119990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 smtClean="0"/>
              <a:t>Sandia National Laboratories is a multi-program laboratory managed and operated by Sandia Corporation, </a:t>
            </a:r>
          </a:p>
          <a:p>
            <a:pPr algn="ctr"/>
            <a:r>
              <a:rPr lang="en-US" sz="900" dirty="0" smtClean="0"/>
              <a:t>a wholly owned subsidiary of Lockheed Martin Corporation, for the U.S. Department of Energy’s National </a:t>
            </a:r>
          </a:p>
          <a:p>
            <a:pPr algn="ctr"/>
            <a:r>
              <a:rPr lang="en-US" sz="900" dirty="0" smtClean="0"/>
              <a:t>Nuclear Security Administration under contract DE-AC04-94AL85000.</a:t>
            </a:r>
            <a:endParaRPr lang="en-US" sz="900" dirty="0" smtClean="0">
              <a:solidFill>
                <a:srgbClr val="000000"/>
              </a:solidFill>
              <a:latin typeface="Helvetica" pitchFamily="-111" charset="0"/>
            </a:endParaRPr>
          </a:p>
        </p:txBody>
      </p:sp>
      <p:pic>
        <p:nvPicPr>
          <p:cNvPr id="2" name="Picture 1" descr="ParaViewLogoBlackMut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72100"/>
            <a:ext cx="1028700" cy="685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Interactive?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Interactive is “fast”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927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Data Loading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29423" r="-2942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0" y="6512559"/>
            <a:ext cx="6917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“Parallel </a:t>
            </a:r>
            <a:r>
              <a:rPr lang="en-US" sz="1600" dirty="0"/>
              <a:t>Volume Rendering on the IBM Blue Gene/</a:t>
            </a:r>
            <a:r>
              <a:rPr lang="en-US" sz="1600" dirty="0" smtClean="0"/>
              <a:t>P,” Tom </a:t>
            </a:r>
            <a:r>
              <a:rPr lang="en-US" sz="1600" dirty="0" err="1" smtClean="0"/>
              <a:t>Peterka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75320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334000"/>
            <a:ext cx="1731645" cy="1371600"/>
          </a:xfrm>
          <a:prstGeom prst="rect">
            <a:avLst/>
          </a:prstGeom>
        </p:spPr>
      </p:pic>
      <p:pic>
        <p:nvPicPr>
          <p:cNvPr id="14" name="Picture 13" descr="Contou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76600"/>
            <a:ext cx="1731645" cy="1371600"/>
          </a:xfrm>
          <a:prstGeom prst="rect">
            <a:avLst/>
          </a:prstGeom>
        </p:spPr>
      </p:pic>
      <p:pic>
        <p:nvPicPr>
          <p:cNvPr id="13" name="Picture 12" descr="Gri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066800"/>
            <a:ext cx="1731646" cy="1371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Data Processing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3733800" y="2438400"/>
            <a:ext cx="16764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Contour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33800" y="4495800"/>
            <a:ext cx="16764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Clip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8" name="Straight Arrow Connector 7"/>
          <p:cNvCxnSpPr>
            <a:stCxn id="5" idx="2"/>
            <a:endCxn id="6" idx="0"/>
          </p:cNvCxnSpPr>
          <p:nvPr/>
        </p:nvCxnSpPr>
        <p:spPr bwMode="auto">
          <a:xfrm rot="5400000">
            <a:off x="3962400" y="3886200"/>
            <a:ext cx="12192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5400000">
            <a:off x="3963194" y="1828006"/>
            <a:ext cx="12192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5400000">
            <a:off x="3963194" y="5942806"/>
            <a:ext cx="12192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415069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lipPartition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334000"/>
            <a:ext cx="1731645" cy="1371600"/>
          </a:xfrm>
          <a:prstGeom prst="rect">
            <a:avLst/>
          </a:prstGeom>
        </p:spPr>
      </p:pic>
      <p:pic>
        <p:nvPicPr>
          <p:cNvPr id="35" name="Picture 34" descr="ContourPartition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76600"/>
            <a:ext cx="1731645" cy="1371600"/>
          </a:xfrm>
          <a:prstGeom prst="rect">
            <a:avLst/>
          </a:prstGeom>
        </p:spPr>
      </p:pic>
      <p:pic>
        <p:nvPicPr>
          <p:cNvPr id="34" name="Picture 33" descr="GridPartition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066800"/>
            <a:ext cx="1731645" cy="1371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Data Processing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33800" y="1219200"/>
            <a:ext cx="1676400" cy="5334000"/>
            <a:chOff x="3733800" y="1219200"/>
            <a:chExt cx="1676400" cy="53340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3733800" y="2438400"/>
              <a:ext cx="16764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Contour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3733800" y="4495800"/>
              <a:ext cx="16764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Clip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8" name="Straight Arrow Connector 7"/>
            <p:cNvCxnSpPr>
              <a:stCxn id="5" idx="2"/>
              <a:endCxn id="6" idx="0"/>
            </p:cNvCxnSpPr>
            <p:nvPr/>
          </p:nvCxnSpPr>
          <p:spPr bwMode="auto">
            <a:xfrm rot="5400000">
              <a:off x="3962400" y="3886200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5400000">
              <a:off x="3963194" y="1828006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3963194" y="5942806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1028700" y="1219200"/>
            <a:ext cx="1676400" cy="5334000"/>
            <a:chOff x="3733800" y="1219200"/>
            <a:chExt cx="1676400" cy="5334000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3733800" y="2438400"/>
              <a:ext cx="16764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Contour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3733800" y="4495800"/>
              <a:ext cx="16764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Clip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25" name="Straight Arrow Connector 24"/>
            <p:cNvCxnSpPr>
              <a:stCxn id="23" idx="2"/>
              <a:endCxn id="24" idx="0"/>
            </p:cNvCxnSpPr>
            <p:nvPr/>
          </p:nvCxnSpPr>
          <p:spPr bwMode="auto">
            <a:xfrm rot="5400000">
              <a:off x="3962400" y="3886200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>
              <a:off x="3963194" y="1828006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3963194" y="5942806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6438900" y="1219200"/>
            <a:ext cx="1676400" cy="5334000"/>
            <a:chOff x="3733800" y="1219200"/>
            <a:chExt cx="1676400" cy="5334000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3733800" y="2438400"/>
              <a:ext cx="16764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Contour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3733800" y="4495800"/>
              <a:ext cx="1676400" cy="838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Clip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31" name="Straight Arrow Connector 30"/>
            <p:cNvCxnSpPr>
              <a:stCxn id="29" idx="2"/>
              <a:endCxn id="30" idx="0"/>
            </p:cNvCxnSpPr>
            <p:nvPr/>
          </p:nvCxnSpPr>
          <p:spPr bwMode="auto">
            <a:xfrm rot="5400000">
              <a:off x="3962400" y="3886200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5400000">
              <a:off x="3963194" y="1828006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rot="5400000">
              <a:off x="3963194" y="5942806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31086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Fast Parallel Rendering</a:t>
            </a:r>
          </a:p>
        </p:txBody>
      </p:sp>
      <p:grpSp>
        <p:nvGrpSpPr>
          <p:cNvPr id="268291" name="Group 4"/>
          <p:cNvGrpSpPr>
            <a:grpSpLocks/>
          </p:cNvGrpSpPr>
          <p:nvPr/>
        </p:nvGrpSpPr>
        <p:grpSpPr bwMode="auto">
          <a:xfrm>
            <a:off x="349250" y="1905000"/>
            <a:ext cx="8445501" cy="4011614"/>
            <a:chOff x="220" y="912"/>
            <a:chExt cx="5320" cy="2527"/>
          </a:xfrm>
        </p:grpSpPr>
        <p:pic>
          <p:nvPicPr>
            <p:cNvPr id="268292" name="Picture 5" descr="Composite01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2352"/>
              <a:ext cx="1164" cy="108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68293" name="Line 6"/>
            <p:cNvSpPr>
              <a:spLocks noChangeShapeType="1"/>
            </p:cNvSpPr>
            <p:nvPr/>
          </p:nvSpPr>
          <p:spPr bwMode="auto">
            <a:xfrm>
              <a:off x="768" y="1968"/>
              <a:ext cx="153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94" name="Line 7"/>
            <p:cNvSpPr>
              <a:spLocks noChangeShapeType="1"/>
            </p:cNvSpPr>
            <p:nvPr/>
          </p:nvSpPr>
          <p:spPr bwMode="auto">
            <a:xfrm>
              <a:off x="2256" y="1968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95" name="Line 8"/>
            <p:cNvSpPr>
              <a:spLocks noChangeShapeType="1"/>
            </p:cNvSpPr>
            <p:nvPr/>
          </p:nvSpPr>
          <p:spPr bwMode="auto">
            <a:xfrm flipH="1">
              <a:off x="3072" y="1968"/>
              <a:ext cx="52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96" name="Line 9"/>
            <p:cNvSpPr>
              <a:spLocks noChangeShapeType="1"/>
            </p:cNvSpPr>
            <p:nvPr/>
          </p:nvSpPr>
          <p:spPr bwMode="auto">
            <a:xfrm flipH="1">
              <a:off x="3456" y="1968"/>
              <a:ext cx="153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68297" name="Picture 10" descr="Composite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" y="912"/>
              <a:ext cx="1164" cy="10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8298" name="Picture 11" descr="Composit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5" y="912"/>
              <a:ext cx="1164" cy="10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8299" name="Picture 12" descr="Composite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90" y="912"/>
              <a:ext cx="1164" cy="10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8300" name="Picture 13" descr="Composite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76" y="912"/>
              <a:ext cx="1164" cy="10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940117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Parallel Rendering</a:t>
            </a:r>
          </a:p>
        </p:txBody>
      </p:sp>
      <p:grpSp>
        <p:nvGrpSpPr>
          <p:cNvPr id="270340" name="Group 60"/>
          <p:cNvGrpSpPr>
            <a:grpSpLocks/>
          </p:cNvGrpSpPr>
          <p:nvPr/>
        </p:nvGrpSpPr>
        <p:grpSpPr bwMode="auto">
          <a:xfrm>
            <a:off x="2514600" y="1600200"/>
            <a:ext cx="4114800" cy="4724400"/>
            <a:chOff x="936" y="722"/>
            <a:chExt cx="2592" cy="2976"/>
          </a:xfrm>
        </p:grpSpPr>
        <p:pic>
          <p:nvPicPr>
            <p:cNvPr id="270341" name="Picture 19" descr="Composite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36" y="722"/>
              <a:ext cx="576" cy="5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42" name="Picture 20" descr="Composite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8" y="722"/>
              <a:ext cx="576" cy="5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43" name="Picture 21" descr="Composit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0" y="722"/>
              <a:ext cx="576" cy="5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44" name="Picture 22" descr="Composite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52" y="722"/>
              <a:ext cx="576" cy="5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45" name="Picture 23" descr="Composite02"/>
            <p:cNvPicPr>
              <a:picLocks noChangeAspect="1" noChangeArrowheads="1"/>
            </p:cNvPicPr>
            <p:nvPr/>
          </p:nvPicPr>
          <p:blipFill>
            <a:blip r:embed="rId7"/>
            <a:srcRect b="50327"/>
            <a:stretch>
              <a:fillRect/>
            </a:stretch>
          </p:blipFill>
          <p:spPr bwMode="auto">
            <a:xfrm>
              <a:off x="936" y="1586"/>
              <a:ext cx="57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46" name="Picture 24" descr="Composite02"/>
            <p:cNvPicPr>
              <a:picLocks noChangeAspect="1" noChangeArrowheads="1"/>
            </p:cNvPicPr>
            <p:nvPr/>
          </p:nvPicPr>
          <p:blipFill>
            <a:blip r:embed="rId7"/>
            <a:srcRect t="50327"/>
            <a:stretch>
              <a:fillRect/>
            </a:stretch>
          </p:blipFill>
          <p:spPr bwMode="auto">
            <a:xfrm>
              <a:off x="2280" y="1860"/>
              <a:ext cx="576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47" name="Picture 25" descr="Composite13"/>
            <p:cNvPicPr>
              <a:picLocks noChangeAspect="1" noChangeArrowheads="1"/>
            </p:cNvPicPr>
            <p:nvPr/>
          </p:nvPicPr>
          <p:blipFill>
            <a:blip r:embed="rId8"/>
            <a:srcRect b="50327"/>
            <a:stretch>
              <a:fillRect/>
            </a:stretch>
          </p:blipFill>
          <p:spPr bwMode="auto">
            <a:xfrm>
              <a:off x="1608" y="1586"/>
              <a:ext cx="576" cy="26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48" name="Picture 26" descr="Composite13"/>
            <p:cNvPicPr>
              <a:picLocks noChangeAspect="1" noChangeArrowheads="1"/>
            </p:cNvPicPr>
            <p:nvPr/>
          </p:nvPicPr>
          <p:blipFill>
            <a:blip r:embed="rId8"/>
            <a:srcRect t="50327"/>
            <a:stretch>
              <a:fillRect/>
            </a:stretch>
          </p:blipFill>
          <p:spPr bwMode="auto">
            <a:xfrm>
              <a:off x="2952" y="1860"/>
              <a:ext cx="576" cy="2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49" name="Picture 27" descr="Composite0123"/>
            <p:cNvPicPr>
              <a:picLocks noChangeAspect="1" noChangeArrowheads="1"/>
            </p:cNvPicPr>
            <p:nvPr/>
          </p:nvPicPr>
          <p:blipFill>
            <a:blip r:embed="rId9"/>
            <a:srcRect b="75015"/>
            <a:stretch>
              <a:fillRect/>
            </a:stretch>
          </p:blipFill>
          <p:spPr bwMode="auto">
            <a:xfrm>
              <a:off x="936" y="2402"/>
              <a:ext cx="576" cy="13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50" name="Picture 28" descr="Composite0123"/>
            <p:cNvPicPr>
              <a:picLocks noChangeAspect="1" noChangeArrowheads="1"/>
            </p:cNvPicPr>
            <p:nvPr/>
          </p:nvPicPr>
          <p:blipFill>
            <a:blip r:embed="rId9"/>
            <a:srcRect t="24689" b="50327"/>
            <a:stretch>
              <a:fillRect/>
            </a:stretch>
          </p:blipFill>
          <p:spPr bwMode="auto">
            <a:xfrm>
              <a:off x="1608" y="2536"/>
              <a:ext cx="576" cy="13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51" name="Picture 29" descr="Composite0123"/>
            <p:cNvPicPr>
              <a:picLocks noChangeAspect="1" noChangeArrowheads="1"/>
            </p:cNvPicPr>
            <p:nvPr/>
          </p:nvPicPr>
          <p:blipFill>
            <a:blip r:embed="rId9"/>
            <a:srcRect t="50327" b="24689"/>
            <a:stretch>
              <a:fillRect/>
            </a:stretch>
          </p:blipFill>
          <p:spPr bwMode="auto">
            <a:xfrm>
              <a:off x="2280" y="2676"/>
              <a:ext cx="576" cy="13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52" name="Picture 30" descr="Composite0123"/>
            <p:cNvPicPr>
              <a:picLocks noChangeAspect="1" noChangeArrowheads="1"/>
            </p:cNvPicPr>
            <p:nvPr/>
          </p:nvPicPr>
          <p:blipFill>
            <a:blip r:embed="rId9"/>
            <a:srcRect t="75015"/>
            <a:stretch>
              <a:fillRect/>
            </a:stretch>
          </p:blipFill>
          <p:spPr bwMode="auto">
            <a:xfrm>
              <a:off x="2952" y="2808"/>
              <a:ext cx="576" cy="13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0353" name="Picture 31" descr="Composite01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44" y="3156"/>
              <a:ext cx="576" cy="5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0354" name="Line 32"/>
            <p:cNvSpPr>
              <a:spLocks noChangeShapeType="1"/>
            </p:cNvSpPr>
            <p:nvPr/>
          </p:nvSpPr>
          <p:spPr bwMode="auto">
            <a:xfrm>
              <a:off x="1224" y="1264"/>
              <a:ext cx="0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5" name="Line 33"/>
            <p:cNvSpPr>
              <a:spLocks noChangeShapeType="1"/>
            </p:cNvSpPr>
            <p:nvPr/>
          </p:nvSpPr>
          <p:spPr bwMode="auto">
            <a:xfrm>
              <a:off x="1464" y="1264"/>
              <a:ext cx="912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6" name="Line 34"/>
            <p:cNvSpPr>
              <a:spLocks noChangeShapeType="1"/>
            </p:cNvSpPr>
            <p:nvPr/>
          </p:nvSpPr>
          <p:spPr bwMode="auto">
            <a:xfrm>
              <a:off x="1896" y="1264"/>
              <a:ext cx="0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7" name="Line 35"/>
            <p:cNvSpPr>
              <a:spLocks noChangeShapeType="1"/>
            </p:cNvSpPr>
            <p:nvPr/>
          </p:nvSpPr>
          <p:spPr bwMode="auto">
            <a:xfrm>
              <a:off x="2136" y="1264"/>
              <a:ext cx="912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8" name="Line 36"/>
            <p:cNvSpPr>
              <a:spLocks noChangeShapeType="1"/>
            </p:cNvSpPr>
            <p:nvPr/>
          </p:nvSpPr>
          <p:spPr bwMode="auto">
            <a:xfrm>
              <a:off x="2568" y="1264"/>
              <a:ext cx="0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9" name="Line 37"/>
            <p:cNvSpPr>
              <a:spLocks noChangeShapeType="1"/>
            </p:cNvSpPr>
            <p:nvPr/>
          </p:nvSpPr>
          <p:spPr bwMode="auto">
            <a:xfrm flipH="1">
              <a:off x="1464" y="1264"/>
              <a:ext cx="864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0" name="Line 38"/>
            <p:cNvSpPr>
              <a:spLocks noChangeShapeType="1"/>
            </p:cNvSpPr>
            <p:nvPr/>
          </p:nvSpPr>
          <p:spPr bwMode="auto">
            <a:xfrm>
              <a:off x="3240" y="1264"/>
              <a:ext cx="0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1" name="Line 39"/>
            <p:cNvSpPr>
              <a:spLocks noChangeShapeType="1"/>
            </p:cNvSpPr>
            <p:nvPr/>
          </p:nvSpPr>
          <p:spPr bwMode="auto">
            <a:xfrm flipH="1">
              <a:off x="2088" y="1264"/>
              <a:ext cx="912" cy="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2" name="Line 40"/>
            <p:cNvSpPr>
              <a:spLocks noChangeShapeType="1"/>
            </p:cNvSpPr>
            <p:nvPr/>
          </p:nvSpPr>
          <p:spPr bwMode="auto">
            <a:xfrm>
              <a:off x="1224" y="2128"/>
              <a:ext cx="0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3" name="Line 41"/>
            <p:cNvSpPr>
              <a:spLocks noChangeShapeType="1"/>
            </p:cNvSpPr>
            <p:nvPr/>
          </p:nvSpPr>
          <p:spPr bwMode="auto">
            <a:xfrm flipH="1">
              <a:off x="1902" y="2128"/>
              <a:ext cx="0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4" name="Line 42"/>
            <p:cNvSpPr>
              <a:spLocks noChangeShapeType="1"/>
            </p:cNvSpPr>
            <p:nvPr/>
          </p:nvSpPr>
          <p:spPr bwMode="auto">
            <a:xfrm>
              <a:off x="2568" y="2128"/>
              <a:ext cx="0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5" name="Line 43"/>
            <p:cNvSpPr>
              <a:spLocks noChangeShapeType="1"/>
            </p:cNvSpPr>
            <p:nvPr/>
          </p:nvSpPr>
          <p:spPr bwMode="auto">
            <a:xfrm>
              <a:off x="2760" y="2128"/>
              <a:ext cx="288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6" name="Line 44"/>
            <p:cNvSpPr>
              <a:spLocks noChangeShapeType="1"/>
            </p:cNvSpPr>
            <p:nvPr/>
          </p:nvSpPr>
          <p:spPr bwMode="auto">
            <a:xfrm flipH="1">
              <a:off x="2760" y="2128"/>
              <a:ext cx="288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7" name="Line 45"/>
            <p:cNvSpPr>
              <a:spLocks noChangeShapeType="1"/>
            </p:cNvSpPr>
            <p:nvPr/>
          </p:nvSpPr>
          <p:spPr bwMode="auto">
            <a:xfrm>
              <a:off x="3240" y="2128"/>
              <a:ext cx="0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8" name="Line 46"/>
            <p:cNvSpPr>
              <a:spLocks noChangeShapeType="1"/>
            </p:cNvSpPr>
            <p:nvPr/>
          </p:nvSpPr>
          <p:spPr bwMode="auto">
            <a:xfrm>
              <a:off x="1416" y="2128"/>
              <a:ext cx="288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9" name="Line 47"/>
            <p:cNvSpPr>
              <a:spLocks noChangeShapeType="1"/>
            </p:cNvSpPr>
            <p:nvPr/>
          </p:nvSpPr>
          <p:spPr bwMode="auto">
            <a:xfrm flipH="1">
              <a:off x="1416" y="2128"/>
              <a:ext cx="288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0" name="Line 48"/>
            <p:cNvSpPr>
              <a:spLocks noChangeShapeType="1"/>
            </p:cNvSpPr>
            <p:nvPr/>
          </p:nvSpPr>
          <p:spPr bwMode="auto">
            <a:xfrm>
              <a:off x="1464" y="2945"/>
              <a:ext cx="48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1" name="Line 49"/>
            <p:cNvSpPr>
              <a:spLocks noChangeShapeType="1"/>
            </p:cNvSpPr>
            <p:nvPr/>
          </p:nvSpPr>
          <p:spPr bwMode="auto">
            <a:xfrm>
              <a:off x="1896" y="2945"/>
              <a:ext cx="192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2" name="Line 50"/>
            <p:cNvSpPr>
              <a:spLocks noChangeShapeType="1"/>
            </p:cNvSpPr>
            <p:nvPr/>
          </p:nvSpPr>
          <p:spPr bwMode="auto">
            <a:xfrm flipH="1">
              <a:off x="2376" y="2945"/>
              <a:ext cx="192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3" name="Line 51"/>
            <p:cNvSpPr>
              <a:spLocks noChangeShapeType="1"/>
            </p:cNvSpPr>
            <p:nvPr/>
          </p:nvSpPr>
          <p:spPr bwMode="auto">
            <a:xfrm flipH="1">
              <a:off x="2520" y="2945"/>
              <a:ext cx="72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4" name="Rectangle 52"/>
            <p:cNvSpPr>
              <a:spLocks noChangeArrowheads="1"/>
            </p:cNvSpPr>
            <p:nvPr/>
          </p:nvSpPr>
          <p:spPr bwMode="auto">
            <a:xfrm>
              <a:off x="936" y="2400"/>
              <a:ext cx="576" cy="54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5" name="Rectangle 53"/>
            <p:cNvSpPr>
              <a:spLocks noChangeArrowheads="1"/>
            </p:cNvSpPr>
            <p:nvPr/>
          </p:nvSpPr>
          <p:spPr bwMode="auto">
            <a:xfrm>
              <a:off x="1608" y="2400"/>
              <a:ext cx="576" cy="54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6" name="Rectangle 54"/>
            <p:cNvSpPr>
              <a:spLocks noChangeArrowheads="1"/>
            </p:cNvSpPr>
            <p:nvPr/>
          </p:nvSpPr>
          <p:spPr bwMode="auto">
            <a:xfrm>
              <a:off x="2280" y="2400"/>
              <a:ext cx="576" cy="54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7" name="Rectangle 55"/>
            <p:cNvSpPr>
              <a:spLocks noChangeArrowheads="1"/>
            </p:cNvSpPr>
            <p:nvPr/>
          </p:nvSpPr>
          <p:spPr bwMode="auto">
            <a:xfrm>
              <a:off x="2952" y="2400"/>
              <a:ext cx="576" cy="54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8" name="Rectangle 56"/>
            <p:cNvSpPr>
              <a:spLocks noChangeArrowheads="1"/>
            </p:cNvSpPr>
            <p:nvPr/>
          </p:nvSpPr>
          <p:spPr bwMode="auto">
            <a:xfrm>
              <a:off x="936" y="1584"/>
              <a:ext cx="576" cy="54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9" name="Rectangle 57"/>
            <p:cNvSpPr>
              <a:spLocks noChangeArrowheads="1"/>
            </p:cNvSpPr>
            <p:nvPr/>
          </p:nvSpPr>
          <p:spPr bwMode="auto">
            <a:xfrm>
              <a:off x="1608" y="1588"/>
              <a:ext cx="576" cy="5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80" name="Rectangle 58"/>
            <p:cNvSpPr>
              <a:spLocks noChangeArrowheads="1"/>
            </p:cNvSpPr>
            <p:nvPr/>
          </p:nvSpPr>
          <p:spPr bwMode="auto">
            <a:xfrm>
              <a:off x="2280" y="1588"/>
              <a:ext cx="576" cy="5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81" name="Rectangle 59"/>
            <p:cNvSpPr>
              <a:spLocks noChangeArrowheads="1"/>
            </p:cNvSpPr>
            <p:nvPr/>
          </p:nvSpPr>
          <p:spPr bwMode="auto">
            <a:xfrm>
              <a:off x="2952" y="1588"/>
              <a:ext cx="576" cy="54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57665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Interactive?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Interactivity demands responsiveness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908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66928" y="2971800"/>
            <a:ext cx="8010144" cy="1056140"/>
            <a:chOff x="566928" y="2971800"/>
            <a:chExt cx="8010144" cy="1056140"/>
          </a:xfrm>
        </p:grpSpPr>
        <p:cxnSp>
          <p:nvCxnSpPr>
            <p:cNvPr id="13" name="Straight Connector 12"/>
            <p:cNvCxnSpPr>
              <a:endCxn id="6" idx="3"/>
            </p:cNvCxnSpPr>
            <p:nvPr/>
          </p:nvCxnSpPr>
          <p:spPr bwMode="auto">
            <a:xfrm>
              <a:off x="566928" y="3200400"/>
              <a:ext cx="80101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029968" y="2971800"/>
              <a:ext cx="0" cy="68680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858768" y="2971800"/>
              <a:ext cx="0" cy="68680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677493" y="2971800"/>
              <a:ext cx="0" cy="68680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7493094" y="2971800"/>
              <a:ext cx="0" cy="68680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1617141" y="3658608"/>
              <a:ext cx="825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0.1 sec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32503" y="3658608"/>
              <a:ext cx="652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1 sec</a:t>
              </a:r>
              <a:endParaRPr lang="en-US" sz="1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93520" y="3658608"/>
              <a:ext cx="767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10 sec</a:t>
              </a:r>
              <a:endParaRPr lang="en-US" sz="1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51413" y="3658608"/>
              <a:ext cx="883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100 sec</a:t>
              </a:r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566928" y="2509721"/>
            <a:ext cx="8538807" cy="919279"/>
            <a:chOff x="566928" y="2509721"/>
            <a:chExt cx="8538807" cy="919279"/>
          </a:xfrm>
        </p:grpSpPr>
        <p:sp>
          <p:nvSpPr>
            <p:cNvPr id="6" name="Rectangle 5"/>
            <p:cNvSpPr/>
            <p:nvPr/>
          </p:nvSpPr>
          <p:spPr bwMode="auto">
            <a:xfrm>
              <a:off x="566928" y="2971800"/>
              <a:ext cx="8010144" cy="457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493094" y="2509721"/>
              <a:ext cx="16126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Batch Time</a:t>
              </a:r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66928" y="2520682"/>
            <a:ext cx="7095744" cy="908318"/>
            <a:chOff x="566928" y="2520682"/>
            <a:chExt cx="7095744" cy="908318"/>
          </a:xfrm>
        </p:grpSpPr>
        <p:sp>
          <p:nvSpPr>
            <p:cNvPr id="33" name="Pentagon 32"/>
            <p:cNvSpPr/>
            <p:nvPr/>
          </p:nvSpPr>
          <p:spPr bwMode="auto">
            <a:xfrm>
              <a:off x="566928" y="2971800"/>
              <a:ext cx="7095744" cy="457200"/>
            </a:xfrm>
            <a:prstGeom prst="homePlat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66540" y="2520682"/>
              <a:ext cx="1726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Coffee Time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66928" y="2510135"/>
            <a:ext cx="5994806" cy="918865"/>
            <a:chOff x="566928" y="2510135"/>
            <a:chExt cx="5994806" cy="918865"/>
          </a:xfrm>
        </p:grpSpPr>
        <p:sp>
          <p:nvSpPr>
            <p:cNvPr id="32" name="Pentagon 31"/>
            <p:cNvSpPr/>
            <p:nvPr/>
          </p:nvSpPr>
          <p:spPr bwMode="auto">
            <a:xfrm>
              <a:off x="566928" y="2971800"/>
              <a:ext cx="5994806" cy="457200"/>
            </a:xfrm>
            <a:prstGeom prst="homePlate">
              <a:avLst/>
            </a:prstGeom>
            <a:solidFill>
              <a:srgbClr val="FFFC7B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37120" y="2510135"/>
              <a:ext cx="14682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C7B"/>
                  </a:solidFill>
                </a:rPr>
                <a:t>Wait Time</a:t>
              </a:r>
              <a:endParaRPr lang="en-US" dirty="0">
                <a:solidFill>
                  <a:srgbClr val="FFFC7B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66928" y="2510135"/>
            <a:ext cx="3291840" cy="918865"/>
            <a:chOff x="566928" y="2510135"/>
            <a:chExt cx="3291840" cy="918865"/>
          </a:xfrm>
        </p:grpSpPr>
        <p:sp>
          <p:nvSpPr>
            <p:cNvPr id="31" name="Pentagon 30"/>
            <p:cNvSpPr/>
            <p:nvPr/>
          </p:nvSpPr>
          <p:spPr bwMode="auto">
            <a:xfrm>
              <a:off x="566928" y="2971800"/>
              <a:ext cx="3291840" cy="457200"/>
            </a:xfrm>
            <a:prstGeom prst="homePlate">
              <a:avLst/>
            </a:prstGeom>
            <a:solidFill>
              <a:srgbClr val="EA746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70958" y="2510135"/>
              <a:ext cx="1561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A746F"/>
                  </a:solidFill>
                </a:rPr>
                <a:t>Click Time</a:t>
              </a:r>
              <a:endParaRPr lang="en-US" dirty="0">
                <a:solidFill>
                  <a:srgbClr val="EA746F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66928" y="2156725"/>
            <a:ext cx="1772109" cy="1272275"/>
            <a:chOff x="566928" y="2156725"/>
            <a:chExt cx="1772109" cy="1272275"/>
          </a:xfrm>
        </p:grpSpPr>
        <p:sp>
          <p:nvSpPr>
            <p:cNvPr id="30" name="Pentagon 29"/>
            <p:cNvSpPr/>
            <p:nvPr/>
          </p:nvSpPr>
          <p:spPr bwMode="auto">
            <a:xfrm>
              <a:off x="566928" y="2971800"/>
              <a:ext cx="1463040" cy="45720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8963" y="2156725"/>
              <a:ext cx="16300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Brush Time</a:t>
              </a:r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575" y="2520682"/>
            <a:ext cx="1458753" cy="908318"/>
            <a:chOff x="22575" y="2520682"/>
            <a:chExt cx="1458753" cy="908318"/>
          </a:xfrm>
        </p:grpSpPr>
        <p:sp>
          <p:nvSpPr>
            <p:cNvPr id="29" name="Pentagon 28"/>
            <p:cNvSpPr/>
            <p:nvPr/>
          </p:nvSpPr>
          <p:spPr bwMode="auto">
            <a:xfrm>
              <a:off x="566928" y="2971800"/>
              <a:ext cx="914400" cy="457200"/>
            </a:xfrm>
            <a:prstGeom prst="homePlat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575" y="2520682"/>
              <a:ext cx="1458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Real Time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198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575" y="2156725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347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14  E" pathEditMode="relative" ptsTypes="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205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ParaView?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394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3505200" y="38100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8" name="Picture 7" descr="Che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124200"/>
            <a:ext cx="935502" cy="100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125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676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Multiply 9"/>
          <p:cNvSpPr/>
          <p:nvPr/>
        </p:nvSpPr>
        <p:spPr bwMode="auto">
          <a:xfrm>
            <a:off x="1447800" y="2286000"/>
            <a:ext cx="685800" cy="685800"/>
          </a:xfrm>
          <a:prstGeom prst="mathMultiply">
            <a:avLst>
              <a:gd name="adj1" fmla="val 9276"/>
            </a:avLst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438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Up Arrow 47"/>
          <p:cNvSpPr/>
          <p:nvPr/>
        </p:nvSpPr>
        <p:spPr bwMode="auto">
          <a:xfrm>
            <a:off x="6324600" y="1066800"/>
            <a:ext cx="381000" cy="1143000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9" name="Up Arrow 48"/>
          <p:cNvSpPr/>
          <p:nvPr/>
        </p:nvSpPr>
        <p:spPr bwMode="auto">
          <a:xfrm>
            <a:off x="1524000" y="3048000"/>
            <a:ext cx="381000" cy="1143000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>
            <a:off x="3810000" y="2057400"/>
            <a:ext cx="381000" cy="1143000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676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Multiply 9"/>
          <p:cNvSpPr/>
          <p:nvPr/>
        </p:nvSpPr>
        <p:spPr bwMode="auto">
          <a:xfrm>
            <a:off x="1447800" y="2286000"/>
            <a:ext cx="685800" cy="685800"/>
          </a:xfrm>
          <a:prstGeom prst="mathMultiply">
            <a:avLst>
              <a:gd name="adj1" fmla="val 9276"/>
            </a:avLst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93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676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Multiply 9"/>
          <p:cNvSpPr/>
          <p:nvPr/>
        </p:nvSpPr>
        <p:spPr bwMode="auto">
          <a:xfrm>
            <a:off x="1447800" y="2286000"/>
            <a:ext cx="685800" cy="685800"/>
          </a:xfrm>
          <a:prstGeom prst="mathMultiply">
            <a:avLst>
              <a:gd name="adj1" fmla="val 9276"/>
            </a:avLst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1676400" y="38100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0" name="Straight Arrow Connector 19"/>
          <p:cNvCxnSpPr>
            <a:stCxn id="4" idx="4"/>
            <a:endCxn id="50" idx="0"/>
          </p:cNvCxnSpPr>
          <p:nvPr/>
        </p:nvCxnSpPr>
        <p:spPr bwMode="auto">
          <a:xfrm>
            <a:off x="1790700" y="2743200"/>
            <a:ext cx="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794507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676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Multiply 9"/>
          <p:cNvSpPr/>
          <p:nvPr/>
        </p:nvSpPr>
        <p:spPr bwMode="auto">
          <a:xfrm>
            <a:off x="1447800" y="2286000"/>
            <a:ext cx="685800" cy="685800"/>
          </a:xfrm>
          <a:prstGeom prst="mathMultiply">
            <a:avLst>
              <a:gd name="adj1" fmla="val 9276"/>
            </a:avLst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1676400" y="38100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0" name="Straight Arrow Connector 19"/>
          <p:cNvCxnSpPr>
            <a:stCxn id="4" idx="4"/>
            <a:endCxn id="50" idx="0"/>
          </p:cNvCxnSpPr>
          <p:nvPr/>
        </p:nvCxnSpPr>
        <p:spPr bwMode="auto">
          <a:xfrm>
            <a:off x="1790700" y="2743200"/>
            <a:ext cx="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Oval 47"/>
          <p:cNvSpPr/>
          <p:nvPr/>
        </p:nvSpPr>
        <p:spPr bwMode="auto">
          <a:xfrm>
            <a:off x="4724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9" name="Straight Arrow Connector 48"/>
          <p:cNvCxnSpPr>
            <a:stCxn id="4" idx="6"/>
            <a:endCxn id="48" idx="2"/>
          </p:cNvCxnSpPr>
          <p:nvPr/>
        </p:nvCxnSpPr>
        <p:spPr bwMode="auto">
          <a:xfrm>
            <a:off x="1905000" y="2628900"/>
            <a:ext cx="2819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003357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676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Multiply 9"/>
          <p:cNvSpPr/>
          <p:nvPr/>
        </p:nvSpPr>
        <p:spPr bwMode="auto">
          <a:xfrm>
            <a:off x="1447800" y="2286000"/>
            <a:ext cx="685800" cy="685800"/>
          </a:xfrm>
          <a:prstGeom prst="mathMultiply">
            <a:avLst>
              <a:gd name="adj1" fmla="val 9276"/>
            </a:avLst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1676400" y="38100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0" name="Straight Arrow Connector 19"/>
          <p:cNvCxnSpPr>
            <a:stCxn id="4" idx="4"/>
            <a:endCxn id="50" idx="0"/>
          </p:cNvCxnSpPr>
          <p:nvPr/>
        </p:nvCxnSpPr>
        <p:spPr bwMode="auto">
          <a:xfrm>
            <a:off x="1790700" y="2743200"/>
            <a:ext cx="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Oval 47"/>
          <p:cNvSpPr/>
          <p:nvPr/>
        </p:nvSpPr>
        <p:spPr bwMode="auto">
          <a:xfrm>
            <a:off x="4724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9" name="Straight Arrow Connector 48"/>
          <p:cNvCxnSpPr>
            <a:stCxn id="4" idx="6"/>
            <a:endCxn id="48" idx="2"/>
          </p:cNvCxnSpPr>
          <p:nvPr/>
        </p:nvCxnSpPr>
        <p:spPr bwMode="auto">
          <a:xfrm>
            <a:off x="1905000" y="2628900"/>
            <a:ext cx="2819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476353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676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Multiply 9"/>
          <p:cNvSpPr/>
          <p:nvPr/>
        </p:nvSpPr>
        <p:spPr bwMode="auto">
          <a:xfrm>
            <a:off x="1447800" y="2286000"/>
            <a:ext cx="685800" cy="685800"/>
          </a:xfrm>
          <a:prstGeom prst="mathMultiply">
            <a:avLst>
              <a:gd name="adj1" fmla="val 9276"/>
            </a:avLst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1676400" y="38100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0" name="Straight Arrow Connector 19"/>
          <p:cNvCxnSpPr>
            <a:stCxn id="4" idx="4"/>
            <a:endCxn id="50" idx="0"/>
          </p:cNvCxnSpPr>
          <p:nvPr/>
        </p:nvCxnSpPr>
        <p:spPr bwMode="auto">
          <a:xfrm>
            <a:off x="1790700" y="2743200"/>
            <a:ext cx="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Oval 47"/>
          <p:cNvSpPr/>
          <p:nvPr/>
        </p:nvSpPr>
        <p:spPr bwMode="auto">
          <a:xfrm>
            <a:off x="4724400" y="25146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9" name="Straight Arrow Connector 48"/>
          <p:cNvCxnSpPr>
            <a:stCxn id="4" idx="6"/>
            <a:endCxn id="48" idx="2"/>
          </p:cNvCxnSpPr>
          <p:nvPr/>
        </p:nvCxnSpPr>
        <p:spPr bwMode="auto">
          <a:xfrm>
            <a:off x="1905000" y="2628900"/>
            <a:ext cx="2819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33400" y="2949714"/>
            <a:ext cx="1287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Interactive</a:t>
            </a:r>
          </a:p>
          <a:p>
            <a:pPr algn="ctr"/>
            <a:r>
              <a:rPr lang="en-US" sz="2000" dirty="0" smtClean="0"/>
              <a:t>Render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2846536" y="1905000"/>
            <a:ext cx="928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Still</a:t>
            </a:r>
          </a:p>
          <a:p>
            <a:pPr algn="ctr"/>
            <a:r>
              <a:rPr lang="en-US" sz="2000" dirty="0" smtClean="0"/>
              <a:t>Render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91510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Levels of Detail</a:t>
            </a:r>
            <a:endParaRPr lang="en-US" dirty="0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96838" y="1219200"/>
            <a:ext cx="6372226" cy="2435531"/>
            <a:chOff x="612" y="1824"/>
            <a:chExt cx="4542" cy="1736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612" y="1824"/>
              <a:ext cx="1370" cy="1736"/>
              <a:chOff x="646" y="2256"/>
              <a:chExt cx="1370" cy="1736"/>
            </a:xfrm>
          </p:grpSpPr>
          <p:pic>
            <p:nvPicPr>
              <p:cNvPr id="11" name="Picture 6" descr="GeoLodFull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46" y="2256"/>
                <a:ext cx="1370" cy="1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879" y="3761"/>
                <a:ext cx="904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Original Data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208" y="1824"/>
              <a:ext cx="1359" cy="1736"/>
              <a:chOff x="2292" y="2256"/>
              <a:chExt cx="1359" cy="1736"/>
            </a:xfrm>
          </p:grpSpPr>
          <p:pic>
            <p:nvPicPr>
              <p:cNvPr id="9" name="Picture 5" descr="GeoLod5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92" y="2256"/>
                <a:ext cx="1359" cy="1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2311" y="3761"/>
                <a:ext cx="1320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Divisions: 50x50x50</a:t>
                </a:r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3793" y="1824"/>
              <a:ext cx="1361" cy="1736"/>
              <a:chOff x="3827" y="2256"/>
              <a:chExt cx="1361" cy="1736"/>
            </a:xfrm>
          </p:grpSpPr>
          <p:pic>
            <p:nvPicPr>
              <p:cNvPr id="7" name="Picture 4" descr="GeoLod1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827" y="2256"/>
                <a:ext cx="1361" cy="1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3847" y="3761"/>
                <a:ext cx="1320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Divisions: 10x10x10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96838" y="4191000"/>
            <a:ext cx="8998444" cy="2500729"/>
            <a:chOff x="198305" y="4191000"/>
            <a:chExt cx="8998444" cy="2500729"/>
          </a:xfrm>
        </p:grpSpPr>
        <p:pic>
          <p:nvPicPr>
            <p:cNvPr id="13" name="Picture 4" descr="ImageLodFull"/>
            <p:cNvPicPr>
              <a:picLocks noChangeAspect="1" noChangeArrowheads="1"/>
            </p:cNvPicPr>
            <p:nvPr/>
          </p:nvPicPr>
          <p:blipFill>
            <a:blip r:embed="rId6"/>
            <a:srcRect t="8304" b="4152"/>
            <a:stretch>
              <a:fillRect/>
            </a:stretch>
          </p:blipFill>
          <p:spPr bwMode="auto">
            <a:xfrm>
              <a:off x="198305" y="4191000"/>
              <a:ext cx="2166937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ImageLod2"/>
            <p:cNvPicPr>
              <a:picLocks noChangeAspect="1" noChangeArrowheads="1"/>
            </p:cNvPicPr>
            <p:nvPr/>
          </p:nvPicPr>
          <p:blipFill>
            <a:blip r:embed="rId7"/>
            <a:srcRect t="8304" b="4152"/>
            <a:stretch>
              <a:fillRect/>
            </a:stretch>
          </p:blipFill>
          <p:spPr bwMode="auto">
            <a:xfrm>
              <a:off x="2462080" y="4191000"/>
              <a:ext cx="2157412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ImageLod4"/>
            <p:cNvPicPr>
              <a:picLocks noChangeAspect="1" noChangeArrowheads="1"/>
            </p:cNvPicPr>
            <p:nvPr/>
          </p:nvPicPr>
          <p:blipFill>
            <a:blip r:embed="rId8"/>
            <a:srcRect t="8333" b="4167"/>
            <a:stretch>
              <a:fillRect/>
            </a:stretch>
          </p:blipFill>
          <p:spPr bwMode="auto">
            <a:xfrm>
              <a:off x="4716330" y="4191000"/>
              <a:ext cx="2166937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7" descr="ImageLod8"/>
            <p:cNvPicPr>
              <a:picLocks noChangeAspect="1" noChangeArrowheads="1"/>
            </p:cNvPicPr>
            <p:nvPr/>
          </p:nvPicPr>
          <p:blipFill>
            <a:blip r:embed="rId9"/>
            <a:srcRect t="8304" b="4152"/>
            <a:stretch>
              <a:fillRect/>
            </a:stretch>
          </p:blipFill>
          <p:spPr bwMode="auto">
            <a:xfrm>
              <a:off x="6981692" y="4191000"/>
              <a:ext cx="2166938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628239" y="6353175"/>
              <a:ext cx="1307069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Original Data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2407611" y="6353175"/>
              <a:ext cx="2264763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Subsample Rate: 2 pixels</a:t>
              </a: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4666624" y="6353175"/>
              <a:ext cx="2264763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Subsample Rate: 4 pixels</a:t>
              </a: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6931986" y="6353175"/>
              <a:ext cx="2264763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Subsample Rate: 8 pixels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477000" y="1828800"/>
            <a:ext cx="148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Geometric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43800" y="3733800"/>
            <a:ext cx="95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021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809"/>
            <a:ext cx="9144000" cy="685438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araView_LOD_trimm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5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59473" y="1066800"/>
            <a:ext cx="8010144" cy="4376078"/>
            <a:chOff x="559473" y="1066800"/>
            <a:chExt cx="8010144" cy="4376078"/>
          </a:xfrm>
        </p:grpSpPr>
        <p:grpSp>
          <p:nvGrpSpPr>
            <p:cNvPr id="12" name="Group 11"/>
            <p:cNvGrpSpPr/>
            <p:nvPr/>
          </p:nvGrpSpPr>
          <p:grpSpPr>
            <a:xfrm>
              <a:off x="559473" y="1066800"/>
              <a:ext cx="8010144" cy="4376078"/>
              <a:chOff x="559473" y="1066800"/>
              <a:chExt cx="8010144" cy="437607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6928" y="1073393"/>
                <a:ext cx="7991621" cy="4369485"/>
              </a:xfrm>
              <a:custGeom>
                <a:avLst/>
                <a:gdLst>
                  <a:gd name="connsiteX0" fmla="*/ 0 w 1950519"/>
                  <a:gd name="connsiteY0" fmla="*/ 1269930 h 1315285"/>
                  <a:gd name="connsiteX1" fmla="*/ 604812 w 1950519"/>
                  <a:gd name="connsiteY1" fmla="*/ 0 h 1315285"/>
                  <a:gd name="connsiteX2" fmla="*/ 1512030 w 1950519"/>
                  <a:gd name="connsiteY2" fmla="*/ 0 h 1315285"/>
                  <a:gd name="connsiteX3" fmla="*/ 1950519 w 1950519"/>
                  <a:gd name="connsiteY3" fmla="*/ 1239694 h 1315285"/>
                  <a:gd name="connsiteX4" fmla="*/ 90722 w 1950519"/>
                  <a:gd name="connsiteY4" fmla="*/ 1315285 h 1315285"/>
                  <a:gd name="connsiteX0" fmla="*/ 0 w 2886318"/>
                  <a:gd name="connsiteY0" fmla="*/ 1269930 h 1354617"/>
                  <a:gd name="connsiteX1" fmla="*/ 604812 w 2886318"/>
                  <a:gd name="connsiteY1" fmla="*/ 0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1269930 h 1354617"/>
                  <a:gd name="connsiteX1" fmla="*/ 895 w 2886318"/>
                  <a:gd name="connsiteY1" fmla="*/ 763413 h 1354617"/>
                  <a:gd name="connsiteX2" fmla="*/ 1512030 w 2886318"/>
                  <a:gd name="connsiteY2" fmla="*/ 0 h 1354617"/>
                  <a:gd name="connsiteX3" fmla="*/ 2886318 w 2886318"/>
                  <a:gd name="connsiteY3" fmla="*/ 1354617 h 1354617"/>
                  <a:gd name="connsiteX4" fmla="*/ 90722 w 2886318"/>
                  <a:gd name="connsiteY4" fmla="*/ 1315285 h 1354617"/>
                  <a:gd name="connsiteX0" fmla="*/ 0 w 2886318"/>
                  <a:gd name="connsiteY0" fmla="*/ 2304232 h 2388919"/>
                  <a:gd name="connsiteX1" fmla="*/ 895 w 2886318"/>
                  <a:gd name="connsiteY1" fmla="*/ 1797715 h 2388919"/>
                  <a:gd name="connsiteX2" fmla="*/ 2877644 w 2886318"/>
                  <a:gd name="connsiteY2" fmla="*/ 0 h 2388919"/>
                  <a:gd name="connsiteX3" fmla="*/ 2886318 w 2886318"/>
                  <a:gd name="connsiteY3" fmla="*/ 2388919 h 2388919"/>
                  <a:gd name="connsiteX4" fmla="*/ 90722 w 2886318"/>
                  <a:gd name="connsiteY4" fmla="*/ 2349587 h 2388919"/>
                  <a:gd name="connsiteX0" fmla="*/ 0 w 2878285"/>
                  <a:gd name="connsiteY0" fmla="*/ 2304232 h 2372502"/>
                  <a:gd name="connsiteX1" fmla="*/ 895 w 2878285"/>
                  <a:gd name="connsiteY1" fmla="*/ 1797715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  <a:gd name="connsiteX0" fmla="*/ 0 w 2878285"/>
                  <a:gd name="connsiteY0" fmla="*/ 2304232 h 2372502"/>
                  <a:gd name="connsiteX1" fmla="*/ 895 w 2878285"/>
                  <a:gd name="connsiteY1" fmla="*/ 1830550 h 2372502"/>
                  <a:gd name="connsiteX2" fmla="*/ 2877644 w 2878285"/>
                  <a:gd name="connsiteY2" fmla="*/ 0 h 2372502"/>
                  <a:gd name="connsiteX3" fmla="*/ 2875437 w 2878285"/>
                  <a:gd name="connsiteY3" fmla="*/ 2372502 h 2372502"/>
                  <a:gd name="connsiteX4" fmla="*/ 90722 w 2878285"/>
                  <a:gd name="connsiteY4" fmla="*/ 2349587 h 237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8285" h="2372502">
                    <a:moveTo>
                      <a:pt x="0" y="2304232"/>
                    </a:moveTo>
                    <a:cubicBezTo>
                      <a:pt x="298" y="2135393"/>
                      <a:pt x="597" y="1999389"/>
                      <a:pt x="895" y="1830550"/>
                    </a:cubicBezTo>
                    <a:lnTo>
                      <a:pt x="2877644" y="0"/>
                    </a:lnTo>
                    <a:cubicBezTo>
                      <a:pt x="2880535" y="796306"/>
                      <a:pt x="2872546" y="1576196"/>
                      <a:pt x="2875437" y="2372502"/>
                    </a:cubicBezTo>
                    <a:lnTo>
                      <a:pt x="90722" y="2349587"/>
                    </a:lnTo>
                  </a:path>
                </a:pathLst>
              </a:custGeom>
              <a:solidFill>
                <a:srgbClr val="3C0F4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V="1">
                <a:off x="559473" y="1066800"/>
                <a:ext cx="8010144" cy="336387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9D27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5497885" y="3119327"/>
              <a:ext cx="2608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747F7"/>
                  </a:solidFill>
                </a:rPr>
                <a:t>Area of Plausibility</a:t>
              </a:r>
              <a:endParaRPr lang="en-US" dirty="0">
                <a:solidFill>
                  <a:srgbClr val="C747F7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 bwMode="auto">
          <a:xfrm>
            <a:off x="566928" y="1066800"/>
            <a:ext cx="0" cy="43338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Responsive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120" y="4430671"/>
            <a:ext cx="9083160" cy="1871215"/>
            <a:chOff x="22575" y="2156725"/>
            <a:chExt cx="9083160" cy="1871215"/>
          </a:xfrm>
        </p:grpSpPr>
        <p:grpSp>
          <p:nvGrpSpPr>
            <p:cNvPr id="28" name="Group 27"/>
            <p:cNvGrpSpPr/>
            <p:nvPr/>
          </p:nvGrpSpPr>
          <p:grpSpPr>
            <a:xfrm>
              <a:off x="566928" y="2971800"/>
              <a:ext cx="8010144" cy="1056140"/>
              <a:chOff x="566928" y="2971800"/>
              <a:chExt cx="8010144" cy="1056140"/>
            </a:xfrm>
          </p:grpSpPr>
          <p:cxnSp>
            <p:nvCxnSpPr>
              <p:cNvPr id="13" name="Straight Connector 12"/>
              <p:cNvCxnSpPr>
                <a:endCxn id="6" idx="3"/>
              </p:cNvCxnSpPr>
              <p:nvPr/>
            </p:nvCxnSpPr>
            <p:spPr bwMode="auto">
              <a:xfrm>
                <a:off x="566928" y="3200400"/>
                <a:ext cx="80101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20299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3858768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677493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493094" y="2971800"/>
                <a:ext cx="0" cy="6868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1617141" y="3658608"/>
                <a:ext cx="82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0.1 sec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32503" y="3658608"/>
                <a:ext cx="652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 sec</a:t>
                </a:r>
                <a:endParaRPr lang="en-US" sz="1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93520" y="3658608"/>
                <a:ext cx="76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 sec</a:t>
                </a:r>
                <a:endParaRPr lang="en-US" sz="1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51413" y="3658608"/>
                <a:ext cx="883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smtClean="0"/>
                  <a:t>100 sec</a:t>
                </a:r>
                <a:endParaRPr lang="en-US" sz="18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66928" y="2509721"/>
              <a:ext cx="8538807" cy="919279"/>
              <a:chOff x="566928" y="2509721"/>
              <a:chExt cx="8538807" cy="919279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566928" y="2971800"/>
                <a:ext cx="8010144" cy="45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93094" y="2509721"/>
                <a:ext cx="1612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Batch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66928" y="2520682"/>
              <a:ext cx="7095744" cy="908318"/>
              <a:chOff x="566928" y="2520682"/>
              <a:chExt cx="7095744" cy="908318"/>
            </a:xfrm>
          </p:grpSpPr>
          <p:sp>
            <p:nvSpPr>
              <p:cNvPr id="33" name="Pentagon 32"/>
              <p:cNvSpPr/>
              <p:nvPr/>
            </p:nvSpPr>
            <p:spPr bwMode="auto">
              <a:xfrm>
                <a:off x="566928" y="2971800"/>
                <a:ext cx="7095744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66540" y="2520682"/>
                <a:ext cx="17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Coffee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66928" y="2510135"/>
              <a:ext cx="5994806" cy="918865"/>
              <a:chOff x="566928" y="2510135"/>
              <a:chExt cx="5994806" cy="918865"/>
            </a:xfrm>
          </p:grpSpPr>
          <p:sp>
            <p:nvSpPr>
              <p:cNvPr id="32" name="Pentagon 31"/>
              <p:cNvSpPr/>
              <p:nvPr/>
            </p:nvSpPr>
            <p:spPr bwMode="auto">
              <a:xfrm>
                <a:off x="566928" y="2971800"/>
                <a:ext cx="5994806" cy="457200"/>
              </a:xfrm>
              <a:prstGeom prst="homePlate">
                <a:avLst/>
              </a:prstGeom>
              <a:solidFill>
                <a:srgbClr val="FFFC7B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037120" y="2510135"/>
                <a:ext cx="1468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C7B"/>
                    </a:solidFill>
                  </a:rPr>
                  <a:t>Wait Time</a:t>
                </a:r>
                <a:endParaRPr lang="en-US" dirty="0">
                  <a:solidFill>
                    <a:srgbClr val="FFFC7B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6928" y="2510135"/>
              <a:ext cx="3291840" cy="918865"/>
              <a:chOff x="566928" y="2510135"/>
              <a:chExt cx="3291840" cy="918865"/>
            </a:xfrm>
          </p:grpSpPr>
          <p:sp>
            <p:nvSpPr>
              <p:cNvPr id="31" name="Pentagon 30"/>
              <p:cNvSpPr/>
              <p:nvPr/>
            </p:nvSpPr>
            <p:spPr bwMode="auto">
              <a:xfrm>
                <a:off x="566928" y="2971800"/>
                <a:ext cx="3291840" cy="457200"/>
              </a:xfrm>
              <a:prstGeom prst="homePlate">
                <a:avLst/>
              </a:prstGeom>
              <a:solidFill>
                <a:srgbClr val="EA746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970958" y="2510135"/>
                <a:ext cx="1561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EA746F"/>
                    </a:solidFill>
                  </a:rPr>
                  <a:t>Click Time</a:t>
                </a:r>
                <a:endParaRPr lang="en-US" dirty="0">
                  <a:solidFill>
                    <a:srgbClr val="EA746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66928" y="2156725"/>
              <a:ext cx="1772109" cy="1272275"/>
              <a:chOff x="566928" y="2156725"/>
              <a:chExt cx="1772109" cy="1272275"/>
            </a:xfrm>
          </p:grpSpPr>
          <p:sp>
            <p:nvSpPr>
              <p:cNvPr id="30" name="Pentagon 29"/>
              <p:cNvSpPr/>
              <p:nvPr/>
            </p:nvSpPr>
            <p:spPr bwMode="auto">
              <a:xfrm>
                <a:off x="566928" y="2971800"/>
                <a:ext cx="1463040" cy="457200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8963" y="2156725"/>
                <a:ext cx="16300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Brush Time</a:t>
                </a:r>
                <a:endPara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575" y="2520682"/>
              <a:ext cx="1458753" cy="908318"/>
              <a:chOff x="22575" y="2520682"/>
              <a:chExt cx="1458753" cy="908318"/>
            </a:xfrm>
          </p:grpSpPr>
          <p:sp>
            <p:nvSpPr>
              <p:cNvPr id="29" name="Pentagon 28"/>
              <p:cNvSpPr/>
              <p:nvPr/>
            </p:nvSpPr>
            <p:spPr bwMode="auto">
              <a:xfrm>
                <a:off x="566928" y="2971800"/>
                <a:ext cx="914400" cy="457200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575" y="2520682"/>
                <a:ext cx="14587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Real Time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534772" y="6165502"/>
            <a:ext cx="207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Response Time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559868" y="2821856"/>
            <a:ext cx="179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4191000" y="14478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Multiply 9"/>
          <p:cNvSpPr/>
          <p:nvPr/>
        </p:nvSpPr>
        <p:spPr bwMode="auto">
          <a:xfrm>
            <a:off x="3962400" y="1219200"/>
            <a:ext cx="685800" cy="685800"/>
          </a:xfrm>
          <a:prstGeom prst="mathMultiply">
            <a:avLst>
              <a:gd name="adj1" fmla="val 9276"/>
            </a:avLst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191000" y="27432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0" name="Straight Arrow Connector 19"/>
          <p:cNvCxnSpPr>
            <a:stCxn id="4" idx="4"/>
            <a:endCxn id="50" idx="0"/>
          </p:cNvCxnSpPr>
          <p:nvPr/>
        </p:nvCxnSpPr>
        <p:spPr bwMode="auto">
          <a:xfrm>
            <a:off x="4305300" y="1676400"/>
            <a:ext cx="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Oval 47"/>
          <p:cNvSpPr/>
          <p:nvPr/>
        </p:nvSpPr>
        <p:spPr bwMode="auto">
          <a:xfrm>
            <a:off x="7239000" y="1447800"/>
            <a:ext cx="228600" cy="2286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9" name="Straight Arrow Connector 48"/>
          <p:cNvCxnSpPr>
            <a:stCxn id="4" idx="6"/>
            <a:endCxn id="48" idx="2"/>
          </p:cNvCxnSpPr>
          <p:nvPr/>
        </p:nvCxnSpPr>
        <p:spPr bwMode="auto">
          <a:xfrm>
            <a:off x="4419600" y="1562100"/>
            <a:ext cx="2819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240361" y="1882914"/>
            <a:ext cx="902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Coarse</a:t>
            </a:r>
          </a:p>
          <a:p>
            <a:pPr algn="ctr"/>
            <a:r>
              <a:rPr lang="en-US" sz="2000" dirty="0" smtClean="0"/>
              <a:t>Mesh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5327085" y="838200"/>
            <a:ext cx="996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Refined</a:t>
            </a:r>
          </a:p>
          <a:p>
            <a:pPr algn="ctr"/>
            <a:r>
              <a:rPr lang="en-US" sz="2000" dirty="0" smtClean="0"/>
              <a:t>Mesh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35069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ParaView is a Visual Analysis Tool</a:t>
            </a:r>
            <a:endParaRPr lang="en-US" dirty="0"/>
          </a:p>
        </p:txBody>
      </p:sp>
      <p:pic>
        <p:nvPicPr>
          <p:cNvPr id="8" name="Content Placeholder 7" descr="Shuttle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4340" b="-4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08289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4" name="AdaptivePara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038"/>
            <a:ext cx="9144000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581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is </a:t>
            </a:r>
            <a:r>
              <a:rPr lang="en-US" b="1" dirty="0" smtClean="0">
                <a:solidFill>
                  <a:srgbClr val="FFFF00"/>
                </a:solidFill>
              </a:rPr>
              <a:t>Accessible</a:t>
            </a:r>
          </a:p>
          <a:p>
            <a:pPr lvl="1"/>
            <a:r>
              <a:rPr lang="en-US" dirty="0" smtClean="0"/>
              <a:t>Large scale needs HPC.</a:t>
            </a:r>
          </a:p>
          <a:p>
            <a:pPr lvl="1"/>
            <a:r>
              <a:rPr lang="en-US" dirty="0" smtClean="0"/>
              <a:t>Deliver that to your user’s desktop.</a:t>
            </a:r>
          </a:p>
          <a:p>
            <a:pPr lvl="1"/>
            <a:r>
              <a:rPr lang="en-US" dirty="0" smtClean="0"/>
              <a:t>Make it work on small data too.</a:t>
            </a:r>
          </a:p>
          <a:p>
            <a:r>
              <a:rPr lang="en-US" dirty="0" smtClean="0"/>
              <a:t>Interactive is </a:t>
            </a:r>
            <a:r>
              <a:rPr lang="en-US" b="1" dirty="0" smtClean="0">
                <a:solidFill>
                  <a:srgbClr val="FFFF00"/>
                </a:solidFill>
              </a:rPr>
              <a:t>Fast</a:t>
            </a:r>
          </a:p>
          <a:p>
            <a:pPr lvl="1"/>
            <a:r>
              <a:rPr lang="en-US" dirty="0" smtClean="0"/>
              <a:t>You’re all over this, right?</a:t>
            </a:r>
          </a:p>
          <a:p>
            <a:r>
              <a:rPr lang="en-US" dirty="0" smtClean="0"/>
              <a:t>Interactive is </a:t>
            </a:r>
            <a:r>
              <a:rPr lang="en-US" b="1" dirty="0" smtClean="0">
                <a:solidFill>
                  <a:srgbClr val="FFFF00"/>
                </a:solidFill>
              </a:rPr>
              <a:t>Responsive</a:t>
            </a:r>
          </a:p>
          <a:p>
            <a:pPr lvl="1"/>
            <a:r>
              <a:rPr lang="en-US" dirty="0" smtClean="0"/>
              <a:t>Know your time constraints.</a:t>
            </a:r>
          </a:p>
          <a:p>
            <a:pPr lvl="2"/>
            <a:r>
              <a:rPr lang="en-US" dirty="0" smtClean="0"/>
              <a:t>They change depending on what you are doing.</a:t>
            </a:r>
          </a:p>
          <a:p>
            <a:pPr lvl="1"/>
            <a:r>
              <a:rPr lang="en-US" dirty="0" smtClean="0"/>
              <a:t>Have a contingency plan.</a:t>
            </a:r>
          </a:p>
          <a:p>
            <a:pPr lvl="2"/>
            <a:r>
              <a:rPr lang="en-US" dirty="0" smtClean="0"/>
              <a:t>Use levels of detail to hit time constraints.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9001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Uses of ParaView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3263900" cy="2498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524000"/>
            <a:ext cx="2867117" cy="19375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96584" y="4386590"/>
            <a:ext cx="4471216" cy="2395210"/>
            <a:chOff x="3962400" y="4114800"/>
            <a:chExt cx="4471216" cy="23952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21764"/>
            <a:stretch/>
          </p:blipFill>
          <p:spPr>
            <a:xfrm>
              <a:off x="3962400" y="4114800"/>
              <a:ext cx="4471216" cy="21598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62400" y="6248400"/>
              <a:ext cx="3793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Renato N. Elias, NACAD/COPPE/UFRJ, Rio de </a:t>
              </a:r>
              <a:r>
                <a:rPr lang="en-US" sz="1100" dirty="0" err="1" smtClean="0"/>
                <a:t>Janerio</a:t>
              </a:r>
              <a:r>
                <a:rPr lang="en-US" sz="1100" dirty="0" smtClean="0"/>
                <a:t>, Brazil</a:t>
              </a:r>
              <a:endParaRPr lang="en-US" sz="11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" y="3505200"/>
            <a:ext cx="3048000" cy="3309610"/>
            <a:chOff x="685800" y="3200400"/>
            <a:chExt cx="3048000" cy="33096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" y="3200400"/>
              <a:ext cx="3048000" cy="304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0" y="6248400"/>
              <a:ext cx="2414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Swiss National Supercomputing Centre</a:t>
              </a:r>
              <a:endParaRPr lang="en-US" sz="11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11864" y="1524000"/>
            <a:ext cx="3632136" cy="2623810"/>
            <a:chOff x="5029200" y="1143000"/>
            <a:chExt cx="3632136" cy="26238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9200" y="1143000"/>
              <a:ext cx="3632136" cy="2393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029200" y="3505200"/>
              <a:ext cx="27109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Jerry Clarke, US Army Research Laboratory</a:t>
              </a:r>
              <a:endParaRPr lang="en-US" sz="11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627" y="3733800"/>
            <a:ext cx="2546773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15068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Interactive?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At a minimum, interactive is accessible.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805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Accessible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3772" r="13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74343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Accessible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9229" b="9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12913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is Accessible</a:t>
            </a:r>
            <a:endParaRPr lang="en-US" dirty="0"/>
          </a:p>
        </p:txBody>
      </p:sp>
      <p:pic>
        <p:nvPicPr>
          <p:cNvPr id="4" name="Content Placeholder 3" descr="ParaViewDesktop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r="9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46735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Client-Server Architecture Makes Large Data Computation Accessible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019800" y="2632941"/>
            <a:ext cx="2488442" cy="1524000"/>
            <a:chOff x="990600" y="1828800"/>
            <a:chExt cx="3334623" cy="2042228"/>
          </a:xfrm>
        </p:grpSpPr>
        <p:pic>
          <p:nvPicPr>
            <p:cNvPr id="4" name="Picture 3" descr="7288396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828800"/>
              <a:ext cx="3334623" cy="2042228"/>
            </a:xfrm>
            <a:prstGeom prst="rect">
              <a:avLst/>
            </a:prstGeom>
          </p:spPr>
        </p:pic>
        <p:pic>
          <p:nvPicPr>
            <p:cNvPr id="5" name="Content Placeholder 7" descr="Shuttle2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-4340" b="-4340"/>
            <a:stretch>
              <a:fillRect/>
            </a:stretch>
          </p:blipFill>
          <p:spPr>
            <a:xfrm>
              <a:off x="1612899" y="1913227"/>
              <a:ext cx="2065867" cy="1403229"/>
            </a:xfrm>
            <a:prstGeom prst="rect">
              <a:avLst/>
            </a:prstGeom>
          </p:spPr>
        </p:pic>
      </p:grp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6"/>
          <a:srcRect l="31815" t="28756" r="34165" b="25263"/>
          <a:stretch/>
        </p:blipFill>
        <p:spPr>
          <a:xfrm>
            <a:off x="685800" y="2133600"/>
            <a:ext cx="3792421" cy="252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/>
          <p:cNvCxnSpPr>
            <a:stCxn id="9" idx="3"/>
          </p:cNvCxnSpPr>
          <p:nvPr/>
        </p:nvCxnSpPr>
        <p:spPr bwMode="auto">
          <a:xfrm>
            <a:off x="4478221" y="3394942"/>
            <a:ext cx="184637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876800" y="3124200"/>
            <a:ext cx="1012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LAN/WAN</a:t>
            </a:r>
            <a:endParaRPr lang="en-US" sz="14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0200" y="4267200"/>
            <a:ext cx="154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ParaView GUI</a:t>
            </a:r>
          </a:p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(client)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724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latin typeface="Times New Roman"/>
                <a:cs typeface="Times New Roman"/>
              </a:rPr>
              <a:t>pvserver</a:t>
            </a: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78032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</TotalTime>
  <Words>2925</Words>
  <Application>Microsoft Macintosh PowerPoint</Application>
  <PresentationFormat>On-screen Show (4:3)</PresentationFormat>
  <Paragraphs>393</Paragraphs>
  <Slides>31</Slides>
  <Notes>31</Notes>
  <HiddenSlides>2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Large-Scale Interactive Visualization with ParaView</vt:lpstr>
      <vt:lpstr>What is ParaView?</vt:lpstr>
      <vt:lpstr>ParaView is a Visual Analysis Tool</vt:lpstr>
      <vt:lpstr>Example Uses of ParaView</vt:lpstr>
      <vt:lpstr>What is Interactive?</vt:lpstr>
      <vt:lpstr>Interactive is Accessible</vt:lpstr>
      <vt:lpstr>Interactive is Accessible</vt:lpstr>
      <vt:lpstr>Interactive is Accessible</vt:lpstr>
      <vt:lpstr>Client-Server Architecture Makes Large Data Computation Accessible</vt:lpstr>
      <vt:lpstr>What is Interactive?</vt:lpstr>
      <vt:lpstr>Fast Data Loading</vt:lpstr>
      <vt:lpstr>Fast Data Processing</vt:lpstr>
      <vt:lpstr>Fast Data Processing</vt:lpstr>
      <vt:lpstr>Fast Parallel Rendering</vt:lpstr>
      <vt:lpstr>Parallel Rendering</vt:lpstr>
      <vt:lpstr>What is Interactive?</vt:lpstr>
      <vt:lpstr>Interactive is Responsive</vt:lpstr>
      <vt:lpstr>Interactive is Responsive</vt:lpstr>
      <vt:lpstr>Interactive is Responsive</vt:lpstr>
      <vt:lpstr>Interactive is Responsive</vt:lpstr>
      <vt:lpstr>Interactive is Responsive</vt:lpstr>
      <vt:lpstr>Interactive is Responsive</vt:lpstr>
      <vt:lpstr>Interactive is Responsive</vt:lpstr>
      <vt:lpstr>Interactive is Responsive</vt:lpstr>
      <vt:lpstr>Interactive is Responsive</vt:lpstr>
      <vt:lpstr>Interactive is Responsive</vt:lpstr>
      <vt:lpstr>Rendering Levels of Detail</vt:lpstr>
      <vt:lpstr>PowerPoint Presentation</vt:lpstr>
      <vt:lpstr>Interactive is Responsive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Kenneth Moreland</cp:lastModifiedBy>
  <cp:revision>82</cp:revision>
  <dcterms:created xsi:type="dcterms:W3CDTF">2010-11-08T20:18:04Z</dcterms:created>
  <dcterms:modified xsi:type="dcterms:W3CDTF">2011-09-21T17:21:45Z</dcterms:modified>
</cp:coreProperties>
</file>