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1" r:id="rId3"/>
    <p:sldId id="264" r:id="rId4"/>
    <p:sldId id="272" r:id="rId5"/>
    <p:sldId id="260" r:id="rId6"/>
    <p:sldId id="261" r:id="rId7"/>
    <p:sldId id="262" r:id="rId8"/>
    <p:sldId id="277" r:id="rId9"/>
    <p:sldId id="273" r:id="rId10"/>
    <p:sldId id="276" r:id="rId11"/>
    <p:sldId id="275" r:id="rId12"/>
    <p:sldId id="274" r:id="rId13"/>
    <p:sldId id="268" r:id="rId14"/>
    <p:sldId id="267" r:id="rId15"/>
    <p:sldId id="266" r:id="rId16"/>
    <p:sldId id="269" r:id="rId17"/>
    <p:sldId id="270" r:id="rId18"/>
    <p:sldId id="281" r:id="rId19"/>
    <p:sldId id="282" r:id="rId20"/>
    <p:sldId id="283" r:id="rId21"/>
    <p:sldId id="284" r:id="rId22"/>
    <p:sldId id="279" r:id="rId23"/>
    <p:sldId id="278" r:id="rId24"/>
    <p:sldId id="280" r:id="rId25"/>
    <p:sldId id="285" r:id="rId26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1C1C1C"/>
    <a:srgbClr val="FF2F30"/>
    <a:srgbClr val="FF0055"/>
    <a:srgbClr val="B6004C"/>
    <a:srgbClr val="800040"/>
    <a:srgbClr val="00FF00"/>
    <a:srgbClr val="191919"/>
    <a:srgbClr val="D30AA5"/>
    <a:srgbClr val="A2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4" autoAdjust="0"/>
    <p:restoredTop sz="85123" autoAdjust="0"/>
  </p:normalViewPr>
  <p:slideViewPr>
    <p:cSldViewPr>
      <p:cViewPr varScale="1">
        <p:scale>
          <a:sx n="90" d="100"/>
          <a:sy n="90" d="100"/>
        </p:scale>
        <p:origin x="-552" y="-112"/>
      </p:cViewPr>
      <p:guideLst>
        <p:guide orient="horz" pos="2160"/>
        <p:guide pos="4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582853825964"/>
          <c:y val="0.135129308836395"/>
          <c:w val="0.875186376943267"/>
          <c:h val="0.792161579117679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&lt;2008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1024.0</c:v>
                </c:pt>
                <c:pt idx="1">
                  <c:v>1024.0</c:v>
                </c:pt>
                <c:pt idx="2">
                  <c:v>4096.0</c:v>
                </c:pt>
                <c:pt idx="3">
                  <c:v>32768.0</c:v>
                </c:pt>
                <c:pt idx="4">
                  <c:v>131072.0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5854312"/>
        <c:axId val="615852936"/>
      </c:lineChart>
      <c:catAx>
        <c:axId val="61585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15852936"/>
        <c:crosses val="autoZero"/>
        <c:auto val="1"/>
        <c:lblAlgn val="ctr"/>
        <c:lblOffset val="100"/>
        <c:noMultiLvlLbl val="0"/>
      </c:catAx>
      <c:valAx>
        <c:axId val="615852936"/>
        <c:scaling>
          <c:logBase val="2.0"/>
          <c:orientation val="minMax"/>
          <c:min val="1000.0"/>
        </c:scaling>
        <c:delete val="0"/>
        <c:axPos val="l"/>
        <c:majorGridlines>
          <c:spPr>
            <a:ln>
              <a:solidFill>
                <a:schemeClr val="tx1">
                  <a:lumMod val="50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Thousands of Cores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spPr>
          <a:ln w="19050" cmpd="sng"/>
        </c:spPr>
        <c:crossAx val="615854312"/>
        <c:crosses val="autoZero"/>
        <c:crossBetween val="between"/>
        <c:majorUnit val="2.0"/>
        <c:dispUnits>
          <c:builtInUnit val="thousands"/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9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620212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But of course, ParaView is capable of so much more.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There are a variety of ways to process and analyze</a:t>
            </a:r>
            <a:r>
              <a:rPr lang="en-US" baseline="0" dirty="0" smtClean="0"/>
              <a:t> data.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Rather than rendering, what we really want is to move some of the analysis to the simulation and extract more information-rich data.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 are a variety of ways in which to specify what processing should</a:t>
            </a:r>
            <a:r>
              <a:rPr lang="en-US" baseline="0" dirty="0" smtClean="0"/>
              <a:t> be done.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most flexible way to specify is to employ ParaView’s scripting capabilities.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And the easiest way to generate these scripts is to use the ParaView application itself.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With this we thus close the loop on the</a:t>
            </a:r>
            <a:r>
              <a:rPr lang="en-US" baseline="0" dirty="0" smtClean="0"/>
              <a:t> analysis.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With a proxy geometry, establish a visualization and export a script.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Use the script in a running simulation to generate extracted information.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Perform analysis on the extracted information, possibly with ParaView again.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Use the results to establish new visualizations for the next simulation.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One of the challenges of providing</a:t>
            </a:r>
            <a:r>
              <a:rPr lang="en-US" baseline="0" dirty="0" smtClean="0"/>
              <a:t> an in situ visualization library is that you are now obligated to scale to as many processes as the target simulation.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This has redefined what we mean by “large scale.”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5 years ago we were using a few hundred cores for our largest visualizations.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the short time since then we’ve been scaling up our system to true </a:t>
            </a:r>
            <a:r>
              <a:rPr lang="en-US" baseline="0" dirty="0" err="1" smtClean="0"/>
              <a:t>petascale</a:t>
            </a:r>
            <a:r>
              <a:rPr lang="en-US" baseline="0" dirty="0" smtClean="0"/>
              <a:t> analysis with over 100,000 cores.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ParaView framework holds up remarkably well with this 1000-fold increase.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performance of individual filters of course varies, but most have little if any communication  and perform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851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Integrating visualization with simulation and</a:t>
            </a:r>
            <a:r>
              <a:rPr lang="en-US" baseline="0" dirty="0" smtClean="0"/>
              <a:t> scaling to large jobs can have subtle consequences.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Consider this task of </a:t>
            </a:r>
            <a:r>
              <a:rPr lang="en-US" baseline="0" dirty="0" err="1" smtClean="0"/>
              <a:t>isosurface</a:t>
            </a:r>
            <a:r>
              <a:rPr lang="en-US" baseline="0" dirty="0" smtClean="0"/>
              <a:t> and fragment extraction in AMR.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It builds a dual grid to create manifold surfaces across regions of different refinement.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Needs to know where adjacent regions are located.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When loading data off disk, finding adjacency across processes is no problem: repartition data anyway.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When in situ on large numbers of cores, extremely inefficient.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Simulation already has this information, we can skip this step if we could just retrieve it.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There is no mechanism to do this: it’s never been important for disk-based post processing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So the problem requires a deeper level of coupling to pass this important metadata from simulation to visualization.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Observation: despite our work to minimize the amount of work to couple ParaView with simulation, sometimes these coupling creep up on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6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Rather than work to tighten the coupling, you can also work to loosen the</a:t>
            </a:r>
            <a:r>
              <a:rPr lang="en-US" baseline="0" dirty="0" smtClean="0"/>
              <a:t> coupling.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case, we still interface the ParaView </a:t>
            </a:r>
            <a:r>
              <a:rPr lang="en-US" baseline="0" dirty="0" err="1" smtClean="0"/>
              <a:t>coprocessing</a:t>
            </a:r>
            <a:r>
              <a:rPr lang="en-US" baseline="0" dirty="0" smtClean="0"/>
              <a:t> library with the simulation, but we limit the operations we do in that job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Rather than do all in situ processing, we do some limited operations that condition the data to be sent to a ParaView server elsewhere.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Several advantages of this approach: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take advantage both of highly scalable algorithms and of less scalable algorithms that run better on “fat memory” nodes.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Reduce the footprint of the code actually in the simulation job.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Because you have a second ParaView server job with its own event loop, you now have the option of running it interactively.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36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CFD Simulation with PHASTA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Flow over wing with synthetic jet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3.3 Billion </a:t>
            </a:r>
            <a:r>
              <a:rPr lang="en-US" dirty="0" err="1" smtClean="0"/>
              <a:t>tetrahedra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Pedantic</a:t>
            </a:r>
            <a:r>
              <a:rPr lang="en-US" baseline="0" dirty="0" smtClean="0"/>
              <a:t> details: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Active flow control applied to a NACA wing profile.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Finite wing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Angle of attack alpha=9 degrees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Re = 100,000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Synthetic jet with blowing coefficient </a:t>
            </a:r>
            <a:r>
              <a:rPr lang="en-US" baseline="0" dirty="0" err="1" smtClean="0"/>
              <a:t>C_b</a:t>
            </a:r>
            <a:r>
              <a:rPr lang="en-US" baseline="0" dirty="0" smtClean="0"/>
              <a:t> = 1.2 and </a:t>
            </a:r>
            <a:r>
              <a:rPr lang="en-US" baseline="0" dirty="0" err="1" smtClean="0"/>
              <a:t>f_act</a:t>
            </a:r>
            <a:r>
              <a:rPr lang="en-US" baseline="0" dirty="0" smtClean="0"/>
              <a:t> = 1,750 Hz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49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We can take this idea of loose coupling even farther:</a:t>
            </a:r>
            <a:r>
              <a:rPr lang="en-US" baseline="0" dirty="0" smtClean="0"/>
              <a:t> perform in transit (or staged) visualization.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Rather than couple our code directly with simulation, we use a third-party I/O library to transfer data.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basic idea is as follows:</a:t>
            </a:r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simulation runs on the lion’s share of computation nodes.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Of course, simulation applications are just as concerned with file</a:t>
            </a:r>
            <a:r>
              <a:rPr lang="en-US" baseline="0" dirty="0" smtClean="0"/>
              <a:t> I/O costs as visualization applications.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Writes tend to be “</a:t>
            </a:r>
            <a:r>
              <a:rPr lang="en-US" baseline="0" dirty="0" err="1" smtClean="0"/>
              <a:t>bursty</a:t>
            </a:r>
            <a:r>
              <a:rPr lang="en-US" baseline="0" dirty="0" smtClean="0"/>
              <a:t>” when saving out large chunks of data for checkpoints or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Rather</a:t>
            </a:r>
            <a:r>
              <a:rPr lang="en-US" baseline="0" dirty="0" smtClean="0"/>
              <a:t> than stall the simulation, a frequently employed trick is to use staging nodes.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Instead of writing directly to disk, the simulation transfers data to the smaller staging job.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staging nodes buffer and write the data while the simulation continues to the next iteration.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Often the staging nodes are allocated on special I/O nodes through which data has to pass anyway.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This is typically handled via an I/O library.  To the simulation it looks like a synchronous write.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The processors in the staging nodes are pretty much idle the whole time.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Good opportunity to do some post-processing.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So… why not run your visualization algorithm on the staging nodes you have allocated anyway?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75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You could run a batch visualization and output the</a:t>
            </a:r>
            <a:r>
              <a:rPr lang="en-US" baseline="0" dirty="0" smtClean="0"/>
              <a:t> results of the visualization to disk.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Those results are generally significantly smaller than the original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Or we could interactively connect to the staging nodes and perform visualization</a:t>
            </a:r>
            <a:r>
              <a:rPr lang="en-US" baseline="0" dirty="0" smtClean="0"/>
              <a:t> from a client.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Or of course, you could do both at the same time.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Several advantages: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Those I/O guys know what they’re doing.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From both simulation and visualization perspective, I/O not much different than file access.  Easer to implement and support.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 I/O library has a much smaller footprint for the simulation.</a:t>
            </a:r>
          </a:p>
          <a:p>
            <a:pPr marL="1076325" lvl="2" indent="-171450">
              <a:buFont typeface="Arial"/>
              <a:buChar char="•"/>
            </a:pPr>
            <a:r>
              <a:rPr lang="en-US" baseline="0" dirty="0" smtClean="0"/>
              <a:t>Of course, you need to schedule another job on another set of nodes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6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 are numerous examples of this</a:t>
            </a:r>
            <a:r>
              <a:rPr lang="en-US" baseline="0" dirty="0" smtClean="0"/>
              <a:t> in transit analysis.  Here is an example that comes from the Swiss National Supercomputing Centre.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example the simulation writes out to the HDF5 library with a virtual file extension.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Instead of to disk, the data gets sent to a running ParaView server instance.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provide batch computing or interactive visualization.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Through extensions, can also provide feedback for simulation steering.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 ParaView plugin can dynamically read XML to customize GUI and controls for running simulation.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19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Another great thing about in transit: not limited to simple simulation/visualization interface.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Can</a:t>
            </a:r>
            <a:r>
              <a:rPr lang="en-US" baseline="0" dirty="0" smtClean="0"/>
              <a:t> create a federated environment of loosely-coupled tools working together.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Provided proof of concept last year with a simulation working with two post-processing tools and ParaView server.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EXPLAIN WHAT IS GOING ON.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None of these tools were directly away of each other.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Hope to expand and harden this capability in the near future.</a:t>
            </a:r>
          </a:p>
        </p:txBody>
      </p:sp>
    </p:spTree>
    <p:extLst>
      <p:ext uri="{BB962C8B-B14F-4D97-AF65-F5344CB8AC3E}">
        <p14:creationId xmlns:p14="http://schemas.microsoft.com/office/powerpoint/2010/main" val="1400522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 conclude by once again looking at the space of in situ solutions.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We note that none of these</a:t>
            </a:r>
            <a:r>
              <a:rPr lang="en-US" baseline="0" dirty="0" smtClean="0"/>
              <a:t> is a silver bullet – even accounting for the inherent limitations with in situ.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choice of your solution depends heavily on the needs of the application.  The one you choose depends on what you can tolerate (and what is easy for now).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There will likely be gravity toward some subset of these solutions, but for the time being we must do all and do them all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589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Highlighted in blue activities you are probably most interested 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19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why users get</a:t>
            </a:r>
            <a:r>
              <a:rPr lang="en-US" baseline="0" dirty="0" smtClean="0"/>
              <a:t> &lt; 5GB/s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8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Intention of talk to introduce</a:t>
            </a:r>
            <a:r>
              <a:rPr lang="en-US" baseline="0" dirty="0" smtClean="0"/>
              <a:t> the broad spectrum of mechanisms of in situ implementations.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Our extended group has encountered numerous simulations and uses that have vastly different requirements.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This table gives an overview of all the solutions I will talk about.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Just showing this to note that each solution has attractors and detractors.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We’ll revisit this at the end of the talk to discuss in more detail.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Note that the solutions are bookended by two solutions that technically fall outside of my topic.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Top is a custom implementation not using ParaView, bottom is ParaView not using in situ.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Shown here because they fill out the important ends of the spectrum of solutions.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Cannot understand the space without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58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most lightweight solution you can implement is a custom implementation of the exact thing needed.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If the requirements are specific and simple, the</a:t>
            </a:r>
            <a:r>
              <a:rPr lang="en-US" baseline="0" dirty="0" smtClean="0"/>
              <a:t> best solution may be to “hand code” it rather than use a more general solution like ParaView.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This image from a custom rendering routine written by Nathan Fabian for LAMMPS of a peptide molecule.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Does only one simple type of render, but users were thrilled.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Entire code, including rendering and I/O, about 2,500 lines of code.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No dependencies on OpenGL or other </a:t>
            </a:r>
            <a:r>
              <a:rPr lang="en-US" baseline="0" dirty="0" err="1" smtClean="0"/>
              <a:t>vis</a:t>
            </a:r>
            <a:r>
              <a:rPr lang="en-US" baseline="0" smtClean="0"/>
              <a:t> libraries.</a:t>
            </a:r>
            <a:endParaRPr lang="en-US" baseline="0" dirty="0" smtClean="0"/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Takeaway: in this case it doesn’t make sense to take the large overhead of 2 million LOC in VTK for one simple routine.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 doubt any general solution can compete in this sense.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If you try to force one on simulation users and developers, you may alienate yourself because you don’t really understand their problem space.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But, if you’re doing more than one specific, simplistic operation, have we got the general solution for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5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Several years ago,</a:t>
            </a:r>
            <a:r>
              <a:rPr lang="en-US" baseline="0" dirty="0" smtClean="0"/>
              <a:t> our group set out to leverage our large-scale visualization framework in ParaView in situ.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result is something we currently call the </a:t>
            </a:r>
            <a:r>
              <a:rPr lang="en-US" baseline="0" dirty="0" err="1" smtClean="0"/>
              <a:t>coprocessing</a:t>
            </a:r>
            <a:r>
              <a:rPr lang="en-US" baseline="0" dirty="0" smtClean="0"/>
              <a:t> library.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The goals were to make it flexible and simple enough to adapt to many problem domains.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To that end, designed this front end interface: a large-scale visualization library with a 5 function API.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Initialize and finalize.  Set up pipeline (hardcoded or scripted).  Go.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Simulation keeps event loop control.  When convenient, make a function call to do some processing.  Returns when done.</a:t>
            </a:r>
          </a:p>
          <a:p>
            <a:pPr marL="171450" lvl="0" indent="-171450">
              <a:buFont typeface="Arial"/>
              <a:buChar char="•"/>
            </a:pPr>
            <a:r>
              <a:rPr lang="en-US" dirty="0" smtClean="0"/>
              <a:t>By design, the capabilities of the system are</a:t>
            </a:r>
            <a:r>
              <a:rPr lang="en-US" baseline="0" dirty="0" smtClean="0"/>
              <a:t> high.  Get almost 2 decades worth of visualization R&amp;D.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But, requires a tight coupling between systems.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Although we have minimized the amount of code required to interface ParaView to simulation, still requires significant knowledge to get it done.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Biggest task to adapt data representation of simulation to data representation ParaView understands (VTK structures).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May or may not require memory copies.  Depends on layout compatibility and tradeoffs between memory and execution.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Another issue is the size of the footprint of ParaView and VTK.  Nominally 2-3 million LOC worth of instructions.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Can be dramatically reduced if you know what you want to do a priori (i.e. limit functionality).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Even so, the linking of a library that can take 1 hour to compile can be intimidating in any case.  Still actively working on this.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Note that interactivity is not directly supported.  This is by design.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Interactivity requires control of an event loop that seriously complicates the integration into a simulation that has its own event loop.  Can also complicate establishing batch processing.  Wanted simplicity.</a:t>
            </a:r>
          </a:p>
          <a:p>
            <a:pPr marL="623888" lvl="1" indent="-171450">
              <a:buFont typeface="Arial"/>
              <a:buChar char="•"/>
            </a:pPr>
            <a:r>
              <a:rPr lang="en-US" baseline="0" dirty="0" smtClean="0"/>
              <a:t>There are ways to add interactivity.  More on </a:t>
            </a:r>
            <a:r>
              <a:rPr lang="en-US" baseline="0" smtClean="0"/>
              <a:t>that later.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24947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intention and upshot is to embed the ParaView facilities in any simulation.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3263"/>
            <a:ext cx="4629150" cy="3473450"/>
          </a:xfrm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Nominally you</a:t>
            </a:r>
            <a:r>
              <a:rPr lang="en-US" baseline="0" dirty="0" smtClean="0"/>
              <a:t> will use that to create rendered images.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ckedblk [Converted].pdf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pic>
        <p:nvPicPr>
          <p:cNvPr id="10" name="Picture 9" descr="SnSCornerBlack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66800"/>
            <a:ext cx="8077200" cy="548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Subtitle 24 pt</a:t>
            </a:r>
          </a:p>
          <a:p>
            <a:pPr lvl="1"/>
            <a:r>
              <a:rPr lang="en-US" dirty="0"/>
              <a:t>Second level 22 pt</a:t>
            </a:r>
          </a:p>
          <a:p>
            <a:pPr lvl="2"/>
            <a:r>
              <a:rPr lang="en-US" dirty="0"/>
              <a:t>Third level 20 pt</a:t>
            </a:r>
          </a:p>
          <a:p>
            <a:pPr lvl="3"/>
            <a:r>
              <a:rPr lang="en-US" dirty="0"/>
              <a:t>Fourth level 18pt</a:t>
            </a:r>
          </a:p>
          <a:p>
            <a:pPr lvl="4"/>
            <a:r>
              <a:rPr lang="en-US" dirty="0"/>
              <a:t>Fifth level 18pt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6324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Title - 28 Point Helvetica </a:t>
            </a:r>
            <a:r>
              <a:rPr lang="en-US" dirty="0" smtClean="0"/>
              <a:t>Bold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200" b="0">
          <a:solidFill>
            <a:schemeClr val="tx1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0">
          <a:solidFill>
            <a:schemeClr val="tx1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b="0">
          <a:solidFill>
            <a:schemeClr val="tx1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0">
          <a:solidFill>
            <a:schemeClr val="tx1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b="1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8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nSCornerBlac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6000" cy="1306286"/>
          </a:xfrm>
          <a:prstGeom prst="rect">
            <a:avLst/>
          </a:prstGeom>
        </p:spPr>
      </p:pic>
      <p:pic>
        <p:nvPicPr>
          <p:cNvPr id="17" name="Picture 16" descr="NNSAclr [Converted]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09600"/>
            <a:ext cx="932065" cy="274320"/>
          </a:xfrm>
          <a:prstGeom prst="rect">
            <a:avLst/>
          </a:prstGeom>
        </p:spPr>
      </p:pic>
      <p:pic>
        <p:nvPicPr>
          <p:cNvPr id="13" name="Picture 12" descr="stackedblk [Converted]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0" y="72100"/>
            <a:ext cx="1143000" cy="461300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838200"/>
          </a:xfrm>
          <a:noFill/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latin typeface="Helvetica"/>
                <a:cs typeface="Helvetica"/>
              </a:rPr>
              <a:t>Flexible In Situ with ParaView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133600"/>
            <a:ext cx="8686800" cy="3810000"/>
          </a:xfrm>
        </p:spPr>
        <p:txBody>
          <a:bodyPr/>
          <a:lstStyle/>
          <a:p>
            <a:pPr marL="342900" indent="-171450">
              <a:defRPr/>
            </a:pPr>
            <a:r>
              <a:rPr lang="en-US" sz="2800" dirty="0" smtClean="0"/>
              <a:t>2011 Workshop on </a:t>
            </a:r>
            <a:r>
              <a:rPr lang="en-US" sz="2800" dirty="0" err="1" smtClean="0"/>
              <a:t>Ultrascale</a:t>
            </a:r>
            <a:r>
              <a:rPr lang="en-US" sz="2800" dirty="0" smtClean="0"/>
              <a:t> Visualization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sz="2000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November 13, 2011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defRPr/>
            </a:pP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2000" dirty="0" smtClean="0">
                <a:solidFill>
                  <a:schemeClr val="tx1"/>
                </a:solidFill>
              </a:rPr>
              <a:t>Kenneth Moreland (SNL), Nathan Fabian (SNL), Scott </a:t>
            </a:r>
            <a:r>
              <a:rPr lang="en-US" sz="2000" dirty="0" err="1" smtClean="0">
                <a:solidFill>
                  <a:schemeClr val="tx1"/>
                </a:solidFill>
              </a:rPr>
              <a:t>Klasky</a:t>
            </a:r>
            <a:r>
              <a:rPr lang="en-US" sz="2000" dirty="0" smtClean="0">
                <a:solidFill>
                  <a:schemeClr val="tx1"/>
                </a:solidFill>
              </a:rPr>
              <a:t> (ORNL), Berk </a:t>
            </a:r>
            <a:r>
              <a:rPr lang="en-US" sz="2000" dirty="0" err="1" smtClean="0">
                <a:solidFill>
                  <a:schemeClr val="tx1"/>
                </a:solidFill>
              </a:rPr>
              <a:t>Geveci</a:t>
            </a:r>
            <a:r>
              <a:rPr lang="en-US" sz="2000" dirty="0" smtClean="0">
                <a:solidFill>
                  <a:schemeClr val="tx1"/>
                </a:solidFill>
              </a:rPr>
              <a:t> (Kitware)</a:t>
            </a: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171450">
              <a:lnSpc>
                <a:spcPts val="2000"/>
              </a:lnSpc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SAND 2011-8579P</a:t>
            </a: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034486" y="6283325"/>
            <a:ext cx="511999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 smtClean="0"/>
              <a:t>Sandia National Laboratories is a multi-program laboratory managed and operated by Sandia Corporation, </a:t>
            </a:r>
          </a:p>
          <a:p>
            <a:pPr algn="ctr"/>
            <a:r>
              <a:rPr lang="en-US" sz="900" dirty="0" smtClean="0"/>
              <a:t>a wholly owned subsidiary of Lockheed Martin Corporation, for the U.S. Department of Energy’s National </a:t>
            </a:r>
          </a:p>
          <a:p>
            <a:pPr algn="ctr"/>
            <a:r>
              <a:rPr lang="en-US" sz="900" dirty="0" smtClean="0"/>
              <a:t>Nuclear Security Administration under contract DE-AC04-94AL85000.</a:t>
            </a:r>
            <a:endParaRPr lang="en-US" sz="900" dirty="0" smtClean="0">
              <a:solidFill>
                <a:srgbClr val="000000"/>
              </a:solidFill>
              <a:latin typeface="Helvetica" pitchFamily="-111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6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50" y="3716923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1918424" y="5406023"/>
            <a:ext cx="925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Statistics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67050" y="2650123"/>
            <a:ext cx="4267200" cy="10668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3563938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353050" y="4703058"/>
            <a:ext cx="18288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baseline="0" dirty="0" smtClean="0">
                <a:solidFill>
                  <a:srgbClr val="FFFFFF"/>
                </a:solidFill>
              </a:rPr>
              <a:t>Polygonal Surfaces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10400" y="2707273"/>
            <a:ext cx="952500" cy="838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0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907843" y="5583823"/>
            <a:ext cx="111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Line Series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33950" y="2650123"/>
            <a:ext cx="2628900" cy="16383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552" y="4212223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352" y="4821823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960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62350" y="935623"/>
            <a:ext cx="1905000" cy="1752600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Create the reader and set the filename.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 = servermanager.sources.Reader(FileNames=path)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view = servermanager.CreateRenderView()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repr = servermanager.CreateRepresentation(reader, view)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reader.UpdatePipeline()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dataInfo = reader.GetDataInformation()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pDinfo = dataInfo.GetPointDataInformation()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arrayInfo = pDInfo.GetArrayInformation("displacement9")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if arrayInfo: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rPr>
              <a:t># get the range for the magnitude of displacement9</a:t>
            </a: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range = arrayInfo.GetComponentRange(-1)</a:t>
            </a:r>
            <a:endParaRPr sz="500" b="0" baseline="0" noProof="1">
              <a:solidFill>
                <a:srgbClr val="00B050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 = servermanager.rendering.PVLookupTable()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lut.RGBPoints  = [range[0], 0.0, 0.0, 1.0,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                  range[1], 1.0, 0.0, 0.0]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lut.VectorMode = "Magnitude" 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repr.LookupTable = lut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repr.ColorArrayName = "displacement9"</a:t>
            </a:r>
          </a:p>
          <a:p>
            <a:pPr marL="342900" indent="-342900" eaLnBrk="1" hangingPunct="1">
              <a:spcBef>
                <a:spcPct val="20000"/>
              </a:spcBef>
              <a:buClr>
                <a:srgbClr val="CB9745"/>
              </a:buClr>
            </a:pPr>
            <a:r>
              <a:rPr sz="500" b="0" baseline="0" noProof="1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  repr.ColorAttributeType = "POINT_DATA"</a:t>
            </a:r>
          </a:p>
        </p:txBody>
      </p:sp>
      <p:cxnSp>
        <p:nvCxnSpPr>
          <p:cNvPr id="23567" name="Straight Arrow Connector 25"/>
          <p:cNvCxnSpPr>
            <a:cxnSpLocks noChangeShapeType="1"/>
            <a:stCxn id="8" idx="3"/>
            <a:endCxn id="10" idx="1"/>
          </p:cNvCxnSpPr>
          <p:nvPr/>
        </p:nvCxnSpPr>
        <p:spPr bwMode="auto">
          <a:xfrm>
            <a:off x="5467350" y="1811923"/>
            <a:ext cx="1295400" cy="4191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23560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50" y="3716923"/>
            <a:ext cx="1371600" cy="175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1918424" y="5406023"/>
            <a:ext cx="9256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Statistics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8" name="Straight Arrow Connector 28"/>
          <p:cNvCxnSpPr>
            <a:cxnSpLocks noChangeShapeType="1"/>
          </p:cNvCxnSpPr>
          <p:nvPr/>
        </p:nvCxnSpPr>
        <p:spPr bwMode="auto">
          <a:xfrm rot="10800000" flipV="1">
            <a:off x="3067050" y="2650123"/>
            <a:ext cx="4267200" cy="10668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0" name="Picture 29" descr="CTHPoly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0" y="3563938"/>
            <a:ext cx="1828800" cy="1410285"/>
          </a:xfrm>
          <a:prstGeom prst="rect">
            <a:avLst/>
          </a:prstGeom>
        </p:spPr>
      </p:pic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5353050" y="4703058"/>
            <a:ext cx="182880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baseline="0" dirty="0" smtClean="0">
                <a:solidFill>
                  <a:srgbClr val="FFFFFF"/>
                </a:solidFill>
              </a:rPr>
              <a:t>Polygonal Surfaces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Field Data</a:t>
            </a:r>
          </a:p>
        </p:txBody>
      </p:sp>
      <p:cxnSp>
        <p:nvCxnSpPr>
          <p:cNvPr id="23570" name="Straight Arrow Connector 32"/>
          <p:cNvCxnSpPr>
            <a:cxnSpLocks noChangeShapeType="1"/>
          </p:cNvCxnSpPr>
          <p:nvPr/>
        </p:nvCxnSpPr>
        <p:spPr bwMode="auto">
          <a:xfrm rot="5400000">
            <a:off x="7010400" y="2707273"/>
            <a:ext cx="952500" cy="838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3" name="TextBox 36"/>
          <p:cNvSpPr txBox="1">
            <a:spLocks noChangeArrowheads="1"/>
          </p:cNvSpPr>
          <p:nvPr/>
        </p:nvSpPr>
        <p:spPr bwMode="auto">
          <a:xfrm>
            <a:off x="5391150" y="1126123"/>
            <a:ext cx="1181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Augmented script in input deck.</a:t>
            </a: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0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3907843" y="5583823"/>
            <a:ext cx="11134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 smtClean="0">
                <a:solidFill>
                  <a:srgbClr val="FFFFFF"/>
                </a:solidFill>
              </a:rPr>
              <a:t>Line Series</a:t>
            </a:r>
            <a:endParaRPr lang="en-US" sz="1600" b="0" baseline="0" dirty="0">
              <a:solidFill>
                <a:srgbClr val="FFFFFF"/>
              </a:solidFill>
            </a:endParaRPr>
          </a:p>
        </p:txBody>
      </p:sp>
      <p:cxnSp>
        <p:nvCxnSpPr>
          <p:cNvPr id="23569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4933950" y="2650123"/>
            <a:ext cx="2628900" cy="16383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552" y="4212223"/>
            <a:ext cx="1306727" cy="91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8352" y="4821823"/>
            <a:ext cx="940398" cy="80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10406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1450" y="897523"/>
            <a:ext cx="8801100" cy="5062954"/>
            <a:chOff x="152400" y="1143000"/>
            <a:chExt cx="8801100" cy="5062954"/>
          </a:xfrm>
        </p:grpSpPr>
        <p:sp>
          <p:nvSpPr>
            <p:cNvPr id="9" name="Rectangle 8"/>
            <p:cNvSpPr/>
            <p:nvPr/>
          </p:nvSpPr>
          <p:spPr bwMode="auto">
            <a:xfrm>
              <a:off x="6553200" y="1143000"/>
              <a:ext cx="2286000" cy="1828800"/>
            </a:xfrm>
            <a:prstGeom prst="rect">
              <a:avLst/>
            </a:prstGeom>
            <a:gradFill>
              <a:gsLst>
                <a:gs pos="0">
                  <a:srgbClr val="A3C4FF"/>
                </a:gs>
                <a:gs pos="35000">
                  <a:srgbClr val="BFD5FF"/>
                </a:gs>
                <a:gs pos="100000">
                  <a:srgbClr val="E5EEFF"/>
                </a:gs>
              </a:gsLst>
            </a:gradFill>
            <a:ln>
              <a:solidFill>
                <a:srgbClr val="4A7EBB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 anchorCtr="0"/>
            <a:lstStyle/>
            <a:p>
              <a:pPr defTabSz="457200" eaLnBrk="1" hangingPunct="1"/>
              <a:r>
                <a:rPr lang="en-US" dirty="0" smtClean="0">
                  <a:latin typeface="Times New Roman"/>
                  <a:cs typeface="Times New Roman"/>
                </a:rPr>
                <a:t>Simulation</a:t>
              </a: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743700" y="2057400"/>
              <a:ext cx="1981200" cy="838200"/>
            </a:xfrm>
            <a:prstGeom prst="roundRect">
              <a:avLst/>
            </a:prstGeom>
            <a:gradFill>
              <a:gsLst>
                <a:gs pos="0">
                  <a:srgbClr val="FFA2A1"/>
                </a:gs>
                <a:gs pos="35000">
                  <a:srgbClr val="FFBEBD"/>
                </a:gs>
                <a:gs pos="100000">
                  <a:srgbClr val="FFE5E5"/>
                </a:gs>
              </a:gsLst>
            </a:gradFill>
            <a:ln>
              <a:solidFill>
                <a:srgbClr val="BE4B48"/>
              </a:solidFill>
            </a:ln>
            <a:effectLst>
              <a:outerShdw blurRad="40000" dist="63500" dir="2400000" rotWithShape="0">
                <a:srgbClr val="000000">
                  <a:alpha val="50000"/>
                </a:srgb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tIns="0" bIns="0" rtlCol="0" anchor="t" anchorCtr="0"/>
            <a:lstStyle/>
            <a:p>
              <a:pPr algn="ctr" defTabSz="457200"/>
              <a:r>
                <a:rPr lang="en-US" dirty="0">
                  <a:solidFill>
                    <a:schemeClr val="dk1"/>
                  </a:solidFill>
                  <a:latin typeface="Times New Roman"/>
                  <a:cs typeface="Times New Roman"/>
                </a:rPr>
                <a:t>ParaView</a:t>
              </a:r>
              <a:r>
                <a:rPr lang="en-US" dirty="0" smtClean="0">
                  <a:solidFill>
                    <a:schemeClr val="dk1"/>
                  </a:solidFill>
                  <a:latin typeface="Times New Roman"/>
                  <a:cs typeface="Times New Roman"/>
                </a:rPr>
                <a:t> Coprocessing</a:t>
              </a:r>
              <a:endParaRPr lang="en-US" dirty="0">
                <a:solidFill>
                  <a:schemeClr val="dk1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2" name="Group 5"/>
            <p:cNvGrpSpPr>
              <a:grpSpLocks noChangeAspect="1"/>
            </p:cNvGrpSpPr>
            <p:nvPr/>
          </p:nvGrpSpPr>
          <p:grpSpPr bwMode="auto">
            <a:xfrm>
              <a:off x="152400" y="1341438"/>
              <a:ext cx="2286000" cy="1431925"/>
              <a:chOff x="152400" y="533400"/>
              <a:chExt cx="9144000" cy="5721350"/>
            </a:xfrm>
          </p:grpSpPr>
          <p:pic>
            <p:nvPicPr>
              <p:cNvPr id="23575" name="Picture 2" descr="ExampleScreenshot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52400" y="533400"/>
                <a:ext cx="9144000" cy="5721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6" name="Picture 3" descr="LargeAMR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566065" y="808634"/>
                <a:ext cx="7696200" cy="5280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543300" y="1181100"/>
              <a:ext cx="1905000" cy="1752600"/>
            </a:xfrm>
            <a:prstGeom prst="rect">
              <a:avLst/>
            </a:prstGeom>
            <a:ln>
              <a:solidFill>
                <a:schemeClr val="bg2"/>
              </a:solidFill>
              <a:headEnd/>
              <a:tailEnd/>
            </a:ln>
            <a:effectLst>
              <a:outerShdw blurRad="50800" dist="38100" dir="2700000" algn="br">
                <a:srgbClr val="000000">
                  <a:alpha val="43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B050"/>
                  </a:solidFill>
                  <a:ea typeface="ＭＳ Ｐゴシック" charset="-128"/>
                  <a:cs typeface="ＭＳ Ｐゴシック" charset="-128"/>
                </a:rPr>
                <a:t># Create the reader and set the filename.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reader = servermanager.sources.Reader(FileNames=path)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view = servermanager.CreateRenderView()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repr = servermanager.CreateRepresentation(reader, view)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reader.UpdatePipeline()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dataInfo = reader.GetDataInformation()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pDinfo = dataInfo.GetPointDataInformation()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arrayInfo = pDInfo.GetArrayInformation("displacement9")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if arrayInfo: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</a:t>
              </a:r>
              <a:r>
                <a:rPr sz="500" b="0" baseline="0" noProof="1">
                  <a:solidFill>
                    <a:srgbClr val="00B050"/>
                  </a:solidFill>
                  <a:ea typeface="ＭＳ Ｐゴシック" charset="-128"/>
                  <a:cs typeface="ＭＳ Ｐゴシック" charset="-128"/>
                </a:rPr>
                <a:t># get the range for the magnitude of displacement9</a:t>
              </a: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range = arrayInfo.GetComponentRange(-1)</a:t>
              </a:r>
              <a:endParaRPr sz="500" b="0" baseline="0" noProof="1">
                <a:solidFill>
                  <a:srgbClr val="00B050"/>
                </a:solidFill>
                <a:ea typeface="ＭＳ Ｐゴシック" charset="-128"/>
                <a:cs typeface="ＭＳ Ｐゴシック" charset="-128"/>
              </a:endParaRP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 = servermanager.rendering.PVLookupTable()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lut.RGBPoints  = [range[0], 0.0, 0.0, 1.0,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                  range[1], 1.0, 0.0, 0.0]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lut.VectorMode = "Magnitude" 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repr.LookupTable = lut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repr.ColorArrayName = "displacement9"</a:t>
              </a:r>
            </a:p>
            <a:p>
              <a:pPr marL="342900" indent="-342900" eaLnBrk="1" hangingPunct="1">
                <a:spcBef>
                  <a:spcPct val="20000"/>
                </a:spcBef>
                <a:buClr>
                  <a:srgbClr val="CB9745"/>
                </a:buClr>
              </a:pPr>
              <a:r>
                <a:rPr sz="500" b="0" baseline="0" noProof="1">
                  <a:solidFill>
                    <a:srgbClr val="0070C0"/>
                  </a:solidFill>
                  <a:ea typeface="ＭＳ Ｐゴシック" charset="-128"/>
                  <a:cs typeface="ＭＳ Ｐゴシック" charset="-128"/>
                </a:rPr>
                <a:t>  repr.ColorAttributeType = "POINT_DATA"</a:t>
              </a:r>
            </a:p>
          </p:txBody>
        </p:sp>
        <p:cxnSp>
          <p:nvCxnSpPr>
            <p:cNvPr id="23566" name="Straight Arrow Connector 23"/>
            <p:cNvCxnSpPr>
              <a:cxnSpLocks noChangeShapeType="1"/>
              <a:endCxn id="8" idx="1"/>
            </p:cNvCxnSpPr>
            <p:nvPr/>
          </p:nvCxnSpPr>
          <p:spPr bwMode="auto">
            <a:xfrm flipV="1">
              <a:off x="2430463" y="2057400"/>
              <a:ext cx="1112837" cy="14288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cxnSp>
          <p:nvCxnSpPr>
            <p:cNvPr id="23567" name="Straight Arrow Connector 25"/>
            <p:cNvCxnSpPr>
              <a:cxnSpLocks noChangeShapeType="1"/>
              <a:stCxn id="8" idx="3"/>
              <a:endCxn id="10" idx="1"/>
            </p:cNvCxnSpPr>
            <p:nvPr/>
          </p:nvCxnSpPr>
          <p:spPr bwMode="auto">
            <a:xfrm>
              <a:off x="5448300" y="2057400"/>
              <a:ext cx="1295400" cy="4191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23560" name="Picture 1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76400" y="3962400"/>
              <a:ext cx="1371600" cy="17589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3565" name="TextBox 18"/>
            <p:cNvSpPr txBox="1">
              <a:spLocks noChangeArrowheads="1"/>
            </p:cNvSpPr>
            <p:nvPr/>
          </p:nvSpPr>
          <p:spPr bwMode="auto">
            <a:xfrm>
              <a:off x="1899374" y="5651500"/>
              <a:ext cx="9256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 smtClean="0">
                  <a:solidFill>
                    <a:srgbClr val="FFFFFF"/>
                  </a:solidFill>
                </a:rPr>
                <a:t>Statistics</a:t>
              </a:r>
              <a:endParaRPr lang="en-US" sz="1600" b="0" baseline="0" dirty="0">
                <a:solidFill>
                  <a:srgbClr val="FFFFFF"/>
                </a:solidFill>
              </a:endParaRPr>
            </a:p>
          </p:txBody>
        </p:sp>
        <p:cxnSp>
          <p:nvCxnSpPr>
            <p:cNvPr id="23568" name="Straight Arrow Connector 28"/>
            <p:cNvCxnSpPr>
              <a:cxnSpLocks noChangeShapeType="1"/>
            </p:cNvCxnSpPr>
            <p:nvPr/>
          </p:nvCxnSpPr>
          <p:spPr bwMode="auto">
            <a:xfrm rot="10800000" flipV="1">
              <a:off x="3048000" y="2895600"/>
              <a:ext cx="4267200" cy="10668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30" name="Picture 29" descr="CTHPolyData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24500" y="3809415"/>
              <a:ext cx="1828800" cy="1410285"/>
            </a:xfrm>
            <a:prstGeom prst="rect">
              <a:avLst/>
            </a:prstGeom>
          </p:spPr>
        </p:pic>
        <p:sp>
          <p:nvSpPr>
            <p:cNvPr id="23563" name="TextBox 16"/>
            <p:cNvSpPr txBox="1">
              <a:spLocks noChangeArrowheads="1"/>
            </p:cNvSpPr>
            <p:nvPr/>
          </p:nvSpPr>
          <p:spPr bwMode="auto">
            <a:xfrm>
              <a:off x="5334000" y="4948535"/>
              <a:ext cx="1828801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baseline="0" dirty="0" smtClean="0">
                  <a:solidFill>
                    <a:srgbClr val="FFFFFF"/>
                  </a:solidFill>
                </a:rPr>
                <a:t>Polygonal Surfaces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Field Data</a:t>
              </a:r>
            </a:p>
          </p:txBody>
        </p:sp>
        <p:cxnSp>
          <p:nvCxnSpPr>
            <p:cNvPr id="23570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6991350" y="2952750"/>
              <a:ext cx="952500" cy="8382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sp>
          <p:nvSpPr>
            <p:cNvPr id="23572" name="TextBox 35"/>
            <p:cNvSpPr txBox="1">
              <a:spLocks noChangeArrowheads="1"/>
            </p:cNvSpPr>
            <p:nvPr/>
          </p:nvSpPr>
          <p:spPr bwMode="auto">
            <a:xfrm>
              <a:off x="2362200" y="1752600"/>
              <a:ext cx="11470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Script Export</a:t>
              </a:r>
            </a:p>
          </p:txBody>
        </p:sp>
        <p:sp>
          <p:nvSpPr>
            <p:cNvPr id="23573" name="TextBox 36"/>
            <p:cNvSpPr txBox="1">
              <a:spLocks noChangeArrowheads="1"/>
            </p:cNvSpPr>
            <p:nvPr/>
          </p:nvSpPr>
          <p:spPr bwMode="auto">
            <a:xfrm>
              <a:off x="5372100" y="1371600"/>
              <a:ext cx="11811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Augmented script in input deck.</a:t>
              </a:r>
            </a:p>
          </p:txBody>
        </p:sp>
        <p:pic>
          <p:nvPicPr>
            <p:cNvPr id="23559" name="Picture 12" descr="Picture 1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24700" y="4838700"/>
              <a:ext cx="1828800" cy="103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Box 15"/>
            <p:cNvSpPr txBox="1">
              <a:spLocks noChangeArrowheads="1"/>
            </p:cNvSpPr>
            <p:nvPr/>
          </p:nvSpPr>
          <p:spPr bwMode="auto">
            <a:xfrm>
              <a:off x="7086600" y="5867400"/>
              <a:ext cx="16146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>
                  <a:solidFill>
                    <a:srgbClr val="FFFFFF"/>
                  </a:solidFill>
                </a:rPr>
                <a:t>Rendered Images</a:t>
              </a:r>
            </a:p>
          </p:txBody>
        </p:sp>
        <p:cxnSp>
          <p:nvCxnSpPr>
            <p:cNvPr id="23571" name="Straight Arrow Connector 34"/>
            <p:cNvCxnSpPr>
              <a:cxnSpLocks noChangeShapeType="1"/>
            </p:cNvCxnSpPr>
            <p:nvPr/>
          </p:nvCxnSpPr>
          <p:spPr bwMode="auto">
            <a:xfrm rot="5400000">
              <a:off x="6972300" y="3924300"/>
              <a:ext cx="2133600" cy="762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sp>
          <p:nvSpPr>
            <p:cNvPr id="23574" name="TextBox 37"/>
            <p:cNvSpPr txBox="1">
              <a:spLocks noChangeArrowheads="1"/>
            </p:cNvSpPr>
            <p:nvPr/>
          </p:nvSpPr>
          <p:spPr bwMode="auto">
            <a:xfrm>
              <a:off x="8001000" y="3124200"/>
              <a:ext cx="9144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400" b="0" baseline="0" dirty="0">
                  <a:solidFill>
                    <a:srgbClr val="FFFFFF"/>
                  </a:solidFill>
                </a:rPr>
                <a:t>Output Processed Data</a:t>
              </a:r>
            </a:p>
          </p:txBody>
        </p:sp>
        <p:sp>
          <p:nvSpPr>
            <p:cNvPr id="23564" name="TextBox 17"/>
            <p:cNvSpPr txBox="1">
              <a:spLocks noChangeArrowheads="1"/>
            </p:cNvSpPr>
            <p:nvPr/>
          </p:nvSpPr>
          <p:spPr bwMode="auto">
            <a:xfrm>
              <a:off x="3888793" y="5829300"/>
              <a:ext cx="11134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0" baseline="0" dirty="0" smtClean="0">
                  <a:solidFill>
                    <a:srgbClr val="FFFFFF"/>
                  </a:solidFill>
                </a:rPr>
                <a:t>Line Series</a:t>
              </a:r>
              <a:endParaRPr lang="en-US" sz="1600" b="0" baseline="0" dirty="0">
                <a:solidFill>
                  <a:srgbClr val="FFFFFF"/>
                </a:solidFill>
              </a:endParaRPr>
            </a:p>
          </p:txBody>
        </p:sp>
        <p:cxnSp>
          <p:nvCxnSpPr>
            <p:cNvPr id="23569" name="Straight Arrow Connector 30"/>
            <p:cNvCxnSpPr>
              <a:cxnSpLocks noChangeShapeType="1"/>
            </p:cNvCxnSpPr>
            <p:nvPr/>
          </p:nvCxnSpPr>
          <p:spPr bwMode="auto">
            <a:xfrm rot="10800000" flipV="1">
              <a:off x="4914900" y="2895600"/>
              <a:ext cx="2628900" cy="1638300"/>
            </a:xfrm>
            <a:prstGeom prst="straightConnector1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 type="arrow" w="med" len="med"/>
            </a:ln>
          </p:spPr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93502" y="4457700"/>
              <a:ext cx="1306727" cy="9180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9302" y="5067300"/>
              <a:ext cx="940398" cy="8074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6413747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828800" y="495300"/>
            <a:ext cx="3048000" cy="5867400"/>
          </a:xfrm>
          <a:prstGeom prst="rect">
            <a:avLst/>
          </a:prstGeom>
          <a:solidFill>
            <a:schemeClr val="accent1">
              <a:alpha val="3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Interactive Visualization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76800" y="495300"/>
            <a:ext cx="3048000" cy="58674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In-situ Library, Coupled with codes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6717995"/>
              </p:ext>
            </p:extLst>
          </p:nvPr>
        </p:nvGraphicFramePr>
        <p:xfrm>
          <a:off x="609600" y="647700"/>
          <a:ext cx="79248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20542" y="3962400"/>
            <a:ext cx="115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Red Sky</a:t>
            </a:r>
          </a:p>
          <a:p>
            <a:r>
              <a:rPr lang="en-US" sz="2000" dirty="0" smtClean="0">
                <a:latin typeface="+mn-lt"/>
              </a:rPr>
              <a:t>(SNL)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4400" y="2057400"/>
            <a:ext cx="1595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 smtClean="0">
                <a:latin typeface="+mn-lt"/>
              </a:rPr>
              <a:t>Cielo</a:t>
            </a:r>
            <a:endParaRPr lang="en-US" sz="2000" dirty="0" smtClean="0">
              <a:latin typeface="+mn-lt"/>
            </a:endParaRPr>
          </a:p>
          <a:p>
            <a:pPr algn="r"/>
            <a:r>
              <a:rPr lang="en-US" sz="2000" dirty="0" smtClean="0">
                <a:latin typeface="+mn-lt"/>
              </a:rPr>
              <a:t>(LANL/SNL)</a:t>
            </a:r>
            <a:endParaRPr lang="en-US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1371600"/>
            <a:ext cx="104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Intrepid</a:t>
            </a:r>
          </a:p>
          <a:p>
            <a:r>
              <a:rPr lang="en-US" sz="2000" dirty="0" smtClean="0">
                <a:latin typeface="+mn-lt"/>
              </a:rPr>
              <a:t>(ANL)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53539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pe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90600"/>
            <a:ext cx="4419600" cy="4859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5" name="Group 734"/>
          <p:cNvGrpSpPr/>
          <p:nvPr/>
        </p:nvGrpSpPr>
        <p:grpSpPr>
          <a:xfrm>
            <a:off x="5130800" y="1600200"/>
            <a:ext cx="3657600" cy="3657600"/>
            <a:chOff x="0" y="0"/>
            <a:chExt cx="3657600" cy="3657600"/>
          </a:xfrm>
        </p:grpSpPr>
        <p:grpSp>
          <p:nvGrpSpPr>
            <p:cNvPr id="218" name="Group 217"/>
            <p:cNvGrpSpPr/>
            <p:nvPr/>
          </p:nvGrpSpPr>
          <p:grpSpPr>
            <a:xfrm>
              <a:off x="0" y="0"/>
              <a:ext cx="3657600" cy="3657600"/>
              <a:chOff x="3886200" y="990600"/>
              <a:chExt cx="3657600" cy="3657600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3886200" y="990600"/>
                <a:ext cx="1828800" cy="1828800"/>
                <a:chOff x="4419600" y="1143000"/>
                <a:chExt cx="1828800" cy="18288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4419600" y="11430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5" name="Rectangle 4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" name="Rectangle 5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" name="Rectangle 7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0" name="Group 9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1" name="Rectangle 1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" name="Rectangle 1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" name="Rectangle 1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" name="Rectangle 1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6" name="Rectangle 15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" name="Rectangle 16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8" name="Rectangle 17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9" name="Rectangle 18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21" name="Rectangle 2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2" name="Rectangle 2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3" name="Rectangle 2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24" name="Rectangle 2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5334000" y="11430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27" name="Group 26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43" name="Rectangle 4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5" name="Rectangle 4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6" name="Rectangle 4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39" name="Rectangle 38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0" name="Rectangle 39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1" name="Rectangle 40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42" name="Rectangle 41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29" name="Group 28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35" name="Rectangle 34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6" name="Rectangle 35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7" name="Rectangle 36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8" name="Rectangle 37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31" name="Rectangle 3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2" name="Rectangle 3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3" name="Rectangle 3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34" name="Rectangle 3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4419600" y="20574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64" name="Rectangle 63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6" name="Rectangle 65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7" name="Rectangle 66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49" name="Group 48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60" name="Rectangle 59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1" name="Rectangle 60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2" name="Rectangle 61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63" name="Rectangle 62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50" name="Group 49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56" name="Rectangle 55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7" name="Rectangle 56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8" name="Rectangle 57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9" name="Rectangle 58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51" name="Group 50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52" name="Rectangle 51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3" name="Rectangle 52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4" name="Rectangle 53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55" name="Rectangle 54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68" name="Group 67"/>
                <p:cNvGrpSpPr/>
                <p:nvPr/>
              </p:nvGrpSpPr>
              <p:grpSpPr>
                <a:xfrm>
                  <a:off x="5334000" y="20574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69" name="Group 68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85" name="Rectangle 84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6" name="Rectangle 85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7" name="Rectangle 86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70" name="Group 69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81" name="Rectangle 8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2" name="Rectangle 8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3" name="Rectangle 8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4" name="Rectangle 8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77" name="Rectangle 76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8" name="Rectangle 77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80" name="Rectangle 79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72" name="Group 71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73" name="Rectangle 7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4" name="Rectangle 7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5" name="Rectangle 7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76" name="Rectangle 7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</p:grpSp>
          <p:grpSp>
            <p:nvGrpSpPr>
              <p:cNvPr id="90" name="Group 89"/>
              <p:cNvGrpSpPr/>
              <p:nvPr/>
            </p:nvGrpSpPr>
            <p:grpSpPr>
              <a:xfrm>
                <a:off x="5715000" y="2819400"/>
                <a:ext cx="1828800" cy="1828800"/>
                <a:chOff x="4419600" y="1143000"/>
                <a:chExt cx="1828800" cy="1828800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4419600" y="11430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155" name="Group 154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71" name="Rectangle 17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2" name="Rectangle 17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3" name="Rectangle 17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4" name="Rectangle 17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56" name="Group 155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67" name="Rectangle 166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8" name="Rectangle 167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9" name="Rectangle 168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70" name="Rectangle 169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57" name="Group 156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63" name="Rectangle 16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4" name="Rectangle 16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5" name="Rectangle 16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6" name="Rectangle 16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58" name="Group 157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59" name="Rectangle 158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0" name="Rectangle 159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1" name="Rectangle 160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62" name="Rectangle 161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5334000" y="11430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51" name="Rectangle 15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52" name="Rectangle 15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53" name="Rectangle 15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54" name="Rectangle 15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47" name="Rectangle 146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8" name="Rectangle 147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9" name="Rectangle 148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50" name="Rectangle 149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43" name="Rectangle 14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4" name="Rectangle 14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5" name="Rectangle 14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6" name="Rectangle 14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39" name="Rectangle 138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0" name="Rectangle 139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1" name="Rectangle 140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42" name="Rectangle 141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93" name="Group 92"/>
                <p:cNvGrpSpPr/>
                <p:nvPr/>
              </p:nvGrpSpPr>
              <p:grpSpPr>
                <a:xfrm>
                  <a:off x="4419600" y="20574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115" name="Group 114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31" name="Rectangle 13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2" name="Rectangle 13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3" name="Rectangle 13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4" name="Rectangle 13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16" name="Group 115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27" name="Rectangle 126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8" name="Rectangle 127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9" name="Rectangle 128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30" name="Rectangle 129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17" name="Group 116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23" name="Rectangle 12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4" name="Rectangle 12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5" name="Rectangle 12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6" name="Rectangle 12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118" name="Group 117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19" name="Rectangle 118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0" name="Rectangle 119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1" name="Rectangle 120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22" name="Rectangle 121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  <p:grpSp>
              <p:nvGrpSpPr>
                <p:cNvPr id="94" name="Group 93"/>
                <p:cNvGrpSpPr/>
                <p:nvPr/>
              </p:nvGrpSpPr>
              <p:grpSpPr>
                <a:xfrm>
                  <a:off x="5334000" y="2057400"/>
                  <a:ext cx="914400" cy="914400"/>
                  <a:chOff x="4419600" y="1143000"/>
                  <a:chExt cx="914400" cy="914400"/>
                </a:xfrm>
              </p:grpSpPr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44196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11" name="Rectangle 110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2" name="Rectangle 111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3" name="Rectangle 112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4" name="Rectangle 113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4876800" y="11430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07" name="Rectangle 106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8" name="Rectangle 107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9" name="Rectangle 108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10" name="Rectangle 109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97" name="Group 96"/>
                  <p:cNvGrpSpPr/>
                  <p:nvPr/>
                </p:nvGrpSpPr>
                <p:grpSpPr>
                  <a:xfrm>
                    <a:off x="44196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103" name="Rectangle 102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4" name="Rectangle 103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5" name="Rectangle 104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6" name="Rectangle 105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  <p:grpSp>
                <p:nvGrpSpPr>
                  <p:cNvPr id="98" name="Group 97"/>
                  <p:cNvGrpSpPr/>
                  <p:nvPr/>
                </p:nvGrpSpPr>
                <p:grpSpPr>
                  <a:xfrm>
                    <a:off x="4876800" y="1600200"/>
                    <a:ext cx="457200" cy="457200"/>
                    <a:chOff x="4419600" y="1143000"/>
                    <a:chExt cx="457200" cy="457200"/>
                  </a:xfrm>
                </p:grpSpPr>
                <p:sp>
                  <p:nvSpPr>
                    <p:cNvPr id="99" name="Rectangle 98"/>
                    <p:cNvSpPr/>
                    <p:nvPr/>
                  </p:nvSpPr>
                  <p:spPr bwMode="auto">
                    <a:xfrm>
                      <a:off x="44196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0" name="Rectangle 99"/>
                    <p:cNvSpPr/>
                    <p:nvPr/>
                  </p:nvSpPr>
                  <p:spPr bwMode="auto">
                    <a:xfrm>
                      <a:off x="4648200" y="11430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1" name="Rectangle 100"/>
                    <p:cNvSpPr/>
                    <p:nvPr/>
                  </p:nvSpPr>
                  <p:spPr bwMode="auto">
                    <a:xfrm>
                      <a:off x="44196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  <p:sp>
                  <p:nvSpPr>
                    <p:cNvPr id="102" name="Rectangle 101"/>
                    <p:cNvSpPr/>
                    <p:nvPr/>
                  </p:nvSpPr>
                  <p:spPr bwMode="auto">
                    <a:xfrm>
                      <a:off x="4648200" y="1371600"/>
                      <a:ext cx="228600" cy="228600"/>
                    </a:xfrm>
                    <a:prstGeom prst="rect">
                      <a:avLst/>
                    </a:prstGeom>
                    <a:noFill/>
                    <a:ln w="3175" cap="flat" cmpd="sng" algn="ctr">
                      <a:solidFill>
                        <a:schemeClr val="bg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p:txBody>
                </p:sp>
              </p:grpSp>
            </p:grpSp>
          </p:grpSp>
          <p:grpSp>
            <p:nvGrpSpPr>
              <p:cNvPr id="196" name="Group 195"/>
              <p:cNvGrpSpPr/>
              <p:nvPr/>
            </p:nvGrpSpPr>
            <p:grpSpPr>
              <a:xfrm>
                <a:off x="5715000" y="990600"/>
                <a:ext cx="1828800" cy="1828800"/>
                <a:chOff x="6096000" y="990600"/>
                <a:chExt cx="1828800" cy="1828800"/>
              </a:xfrm>
            </p:grpSpPr>
            <p:grpSp>
              <p:nvGrpSpPr>
                <p:cNvPr id="180" name="Group 179"/>
                <p:cNvGrpSpPr/>
                <p:nvPr/>
              </p:nvGrpSpPr>
              <p:grpSpPr>
                <a:xfrm>
                  <a:off x="6096000" y="9906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176" name="Rectangle 175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77" name="Rectangle 176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78" name="Rectangle 177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79" name="Rectangle 178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7010400" y="9906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182" name="Rectangle 181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83" name="Rectangle 182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84" name="Rectangle 183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85" name="Rectangle 184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186" name="Group 185"/>
                <p:cNvGrpSpPr/>
                <p:nvPr/>
              </p:nvGrpSpPr>
              <p:grpSpPr>
                <a:xfrm>
                  <a:off x="6096000" y="19050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187" name="Rectangle 186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88" name="Rectangle 187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89" name="Rectangle 188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90" name="Rectangle 189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191" name="Group 190"/>
                <p:cNvGrpSpPr/>
                <p:nvPr/>
              </p:nvGrpSpPr>
              <p:grpSpPr>
                <a:xfrm>
                  <a:off x="7010400" y="19050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192" name="Rectangle 191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  <p:grpSp>
            <p:nvGrpSpPr>
              <p:cNvPr id="197" name="Group 196"/>
              <p:cNvGrpSpPr/>
              <p:nvPr/>
            </p:nvGrpSpPr>
            <p:grpSpPr>
              <a:xfrm>
                <a:off x="3886200" y="2819400"/>
                <a:ext cx="1828800" cy="1828800"/>
                <a:chOff x="6096000" y="990600"/>
                <a:chExt cx="1828800" cy="1828800"/>
              </a:xfrm>
            </p:grpSpPr>
            <p:grpSp>
              <p:nvGrpSpPr>
                <p:cNvPr id="198" name="Group 197"/>
                <p:cNvGrpSpPr/>
                <p:nvPr/>
              </p:nvGrpSpPr>
              <p:grpSpPr>
                <a:xfrm>
                  <a:off x="6096000" y="9906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214" name="Rectangle 213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5" name="Rectangle 214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6" name="Rectangle 215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7" name="Rectangle 216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199" name="Group 198"/>
                <p:cNvGrpSpPr/>
                <p:nvPr/>
              </p:nvGrpSpPr>
              <p:grpSpPr>
                <a:xfrm>
                  <a:off x="7010400" y="9906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210" name="Rectangle 209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1" name="Rectangle 210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2" name="Rectangle 211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13" name="Rectangle 212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00" name="Group 199"/>
                <p:cNvGrpSpPr/>
                <p:nvPr/>
              </p:nvGrpSpPr>
              <p:grpSpPr>
                <a:xfrm>
                  <a:off x="6096000" y="19050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206" name="Rectangle 205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7" name="Rectangle 206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8" name="Rectangle 207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9" name="Rectangle 208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01" name="Group 200"/>
                <p:cNvGrpSpPr/>
                <p:nvPr/>
              </p:nvGrpSpPr>
              <p:grpSpPr>
                <a:xfrm>
                  <a:off x="7010400" y="1905000"/>
                  <a:ext cx="914400" cy="914400"/>
                  <a:chOff x="6096000" y="990600"/>
                  <a:chExt cx="914400" cy="914400"/>
                </a:xfrm>
              </p:grpSpPr>
              <p:sp>
                <p:nvSpPr>
                  <p:cNvPr id="202" name="Rectangle 201"/>
                  <p:cNvSpPr/>
                  <p:nvPr/>
                </p:nvSpPr>
                <p:spPr bwMode="auto">
                  <a:xfrm>
                    <a:off x="60960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3" name="Rectangle 202"/>
                  <p:cNvSpPr/>
                  <p:nvPr/>
                </p:nvSpPr>
                <p:spPr bwMode="auto">
                  <a:xfrm>
                    <a:off x="6553200" y="9906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4" name="Rectangle 203"/>
                  <p:cNvSpPr/>
                  <p:nvPr/>
                </p:nvSpPr>
                <p:spPr bwMode="auto">
                  <a:xfrm>
                    <a:off x="60960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05" name="Rectangle 204"/>
                  <p:cNvSpPr/>
                  <p:nvPr/>
                </p:nvSpPr>
                <p:spPr bwMode="auto">
                  <a:xfrm>
                    <a:off x="6553200" y="1447800"/>
                    <a:ext cx="457200" cy="457200"/>
                  </a:xfrm>
                  <a:prstGeom prst="rect">
                    <a:avLst/>
                  </a:prstGeom>
                  <a:noFill/>
                  <a:ln w="3175" cap="flat" cmpd="sng" algn="ctr">
                    <a:solidFill>
                      <a:schemeClr val="bg1">
                        <a:lumMod val="65000"/>
                        <a:lumOff val="3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</p:grpSp>
        <p:grpSp>
          <p:nvGrpSpPr>
            <p:cNvPr id="734" name="Group 733"/>
            <p:cNvGrpSpPr/>
            <p:nvPr/>
          </p:nvGrpSpPr>
          <p:grpSpPr>
            <a:xfrm>
              <a:off x="118872" y="118872"/>
              <a:ext cx="3429000" cy="3429000"/>
              <a:chOff x="118872" y="118872"/>
              <a:chExt cx="3429000" cy="3429000"/>
            </a:xfrm>
          </p:grpSpPr>
          <p:grpSp>
            <p:nvGrpSpPr>
              <p:cNvPr id="277" name="Group 276"/>
              <p:cNvGrpSpPr/>
              <p:nvPr/>
            </p:nvGrpSpPr>
            <p:grpSpPr>
              <a:xfrm>
                <a:off x="118872" y="118872"/>
                <a:ext cx="1600200" cy="1600200"/>
                <a:chOff x="3886200" y="381000"/>
                <a:chExt cx="1600200" cy="1600200"/>
              </a:xfrm>
            </p:grpSpPr>
            <p:grpSp>
              <p:nvGrpSpPr>
                <p:cNvPr id="228" name="Group 227"/>
                <p:cNvGrpSpPr/>
                <p:nvPr/>
              </p:nvGrpSpPr>
              <p:grpSpPr>
                <a:xfrm>
                  <a:off x="3886200" y="3810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21" name="Rectangle 220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2" name="Rectangle 221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3" name="Rectangle 222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4" name="Rectangle 223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5" name="Rectangle 224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6" name="Rectangle 225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27" name="Rectangle 226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29" name="Group 228"/>
                <p:cNvGrpSpPr/>
                <p:nvPr/>
              </p:nvGrpSpPr>
              <p:grpSpPr>
                <a:xfrm>
                  <a:off x="3886200" y="6096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30" name="Rectangle 229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1" name="Rectangle 230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2" name="Rectangle 231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37" name="Group 236"/>
                <p:cNvGrpSpPr/>
                <p:nvPr/>
              </p:nvGrpSpPr>
              <p:grpSpPr>
                <a:xfrm>
                  <a:off x="3886200" y="8382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38" name="Rectangle 237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2" name="Rectangle 241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3" name="Rectangle 242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45" name="Group 244"/>
                <p:cNvGrpSpPr/>
                <p:nvPr/>
              </p:nvGrpSpPr>
              <p:grpSpPr>
                <a:xfrm>
                  <a:off x="3886200" y="10668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46" name="Rectangle 245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7" name="Rectangle 246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8" name="Rectangle 247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49" name="Rectangle 248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2" name="Rectangle 251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53" name="Group 252"/>
                <p:cNvGrpSpPr/>
                <p:nvPr/>
              </p:nvGrpSpPr>
              <p:grpSpPr>
                <a:xfrm>
                  <a:off x="3886200" y="12954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54" name="Rectangle 253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5" name="Rectangle 254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6" name="Rectangle 255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7" name="Rectangle 256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0" name="Rectangle 259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1" name="Group 260"/>
                <p:cNvGrpSpPr/>
                <p:nvPr/>
              </p:nvGrpSpPr>
              <p:grpSpPr>
                <a:xfrm>
                  <a:off x="3886200" y="15240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62" name="Rectangle 261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3" name="Rectangle 262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4" name="Rectangle 263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5" name="Rectangle 264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6" name="Rectangle 265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7" name="Rectangle 266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68" name="Rectangle 267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69" name="Group 268"/>
                <p:cNvGrpSpPr/>
                <p:nvPr/>
              </p:nvGrpSpPr>
              <p:grpSpPr>
                <a:xfrm>
                  <a:off x="3886200" y="17526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70" name="Rectangle 269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3" name="Rectangle 272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4" name="Rectangle 273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5" name="Rectangle 274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76" name="Rectangle 275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  <p:grpSp>
            <p:nvGrpSpPr>
              <p:cNvPr id="278" name="Group 277"/>
              <p:cNvGrpSpPr/>
              <p:nvPr/>
            </p:nvGrpSpPr>
            <p:grpSpPr>
              <a:xfrm>
                <a:off x="1947672" y="1947672"/>
                <a:ext cx="1600200" cy="1600200"/>
                <a:chOff x="3886200" y="381000"/>
                <a:chExt cx="1600200" cy="1600200"/>
              </a:xfrm>
            </p:grpSpPr>
            <p:grpSp>
              <p:nvGrpSpPr>
                <p:cNvPr id="279" name="Group 278"/>
                <p:cNvGrpSpPr/>
                <p:nvPr/>
              </p:nvGrpSpPr>
              <p:grpSpPr>
                <a:xfrm>
                  <a:off x="3886200" y="3810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328" name="Rectangle 327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9" name="Rectangle 328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0" name="Rectangle 329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1" name="Rectangle 330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2" name="Rectangle 331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3" name="Rectangle 332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4" name="Rectangle 333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0" name="Group 279"/>
                <p:cNvGrpSpPr/>
                <p:nvPr/>
              </p:nvGrpSpPr>
              <p:grpSpPr>
                <a:xfrm>
                  <a:off x="3886200" y="6096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321" name="Rectangle 320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2" name="Rectangle 321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3" name="Rectangle 322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4" name="Rectangle 323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5" name="Rectangle 324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6" name="Rectangle 325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7" name="Rectangle 326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1" name="Group 280"/>
                <p:cNvGrpSpPr/>
                <p:nvPr/>
              </p:nvGrpSpPr>
              <p:grpSpPr>
                <a:xfrm>
                  <a:off x="3886200" y="8382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314" name="Rectangle 313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5" name="Rectangle 314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6" name="Rectangle 315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7" name="Rectangle 316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8" name="Rectangle 317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9" name="Rectangle 318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20" name="Rectangle 319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2" name="Group 281"/>
                <p:cNvGrpSpPr/>
                <p:nvPr/>
              </p:nvGrpSpPr>
              <p:grpSpPr>
                <a:xfrm>
                  <a:off x="3886200" y="10668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307" name="Rectangle 306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8" name="Rectangle 307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9" name="Rectangle 308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0" name="Rectangle 309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1" name="Rectangle 310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2" name="Rectangle 311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13" name="Rectangle 312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3" name="Group 282"/>
                <p:cNvGrpSpPr/>
                <p:nvPr/>
              </p:nvGrpSpPr>
              <p:grpSpPr>
                <a:xfrm>
                  <a:off x="3886200" y="12954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300" name="Rectangle 299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1" name="Rectangle 300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2" name="Rectangle 301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3" name="Rectangle 302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4" name="Rectangle 303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5" name="Rectangle 304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06" name="Rectangle 305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4" name="Group 283"/>
                <p:cNvGrpSpPr/>
                <p:nvPr/>
              </p:nvGrpSpPr>
              <p:grpSpPr>
                <a:xfrm>
                  <a:off x="3886200" y="15240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93" name="Rectangle 292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4" name="Rectangle 293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5" name="Rectangle 294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6" name="Rectangle 295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7" name="Rectangle 296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8" name="Rectangle 297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9" name="Rectangle 298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285" name="Group 284"/>
                <p:cNvGrpSpPr/>
                <p:nvPr/>
              </p:nvGrpSpPr>
              <p:grpSpPr>
                <a:xfrm>
                  <a:off x="3886200" y="1752600"/>
                  <a:ext cx="1600200" cy="228600"/>
                  <a:chOff x="3886200" y="381000"/>
                  <a:chExt cx="1600200" cy="228600"/>
                </a:xfrm>
              </p:grpSpPr>
              <p:sp>
                <p:nvSpPr>
                  <p:cNvPr id="286" name="Rectangle 285"/>
                  <p:cNvSpPr/>
                  <p:nvPr/>
                </p:nvSpPr>
                <p:spPr bwMode="auto">
                  <a:xfrm>
                    <a:off x="3886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87" name="Rectangle 286"/>
                  <p:cNvSpPr/>
                  <p:nvPr/>
                </p:nvSpPr>
                <p:spPr bwMode="auto">
                  <a:xfrm>
                    <a:off x="4114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88" name="Rectangle 287"/>
                  <p:cNvSpPr/>
                  <p:nvPr/>
                </p:nvSpPr>
                <p:spPr bwMode="auto">
                  <a:xfrm>
                    <a:off x="43434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89" name="Rectangle 288"/>
                  <p:cNvSpPr/>
                  <p:nvPr/>
                </p:nvSpPr>
                <p:spPr bwMode="auto">
                  <a:xfrm>
                    <a:off x="45720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0" name="Rectangle 289"/>
                  <p:cNvSpPr/>
                  <p:nvPr/>
                </p:nvSpPr>
                <p:spPr bwMode="auto">
                  <a:xfrm>
                    <a:off x="48006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1" name="Rectangle 290"/>
                  <p:cNvSpPr/>
                  <p:nvPr/>
                </p:nvSpPr>
                <p:spPr bwMode="auto">
                  <a:xfrm>
                    <a:off x="50292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292" name="Rectangle 291"/>
                  <p:cNvSpPr/>
                  <p:nvPr/>
                </p:nvSpPr>
                <p:spPr bwMode="auto">
                  <a:xfrm>
                    <a:off x="5257800" y="381000"/>
                    <a:ext cx="228600" cy="2286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  <p:grpSp>
            <p:nvGrpSpPr>
              <p:cNvPr id="347" name="Group 346"/>
              <p:cNvGrpSpPr/>
              <p:nvPr/>
            </p:nvGrpSpPr>
            <p:grpSpPr>
              <a:xfrm>
                <a:off x="2057400" y="228600"/>
                <a:ext cx="1371600" cy="1371600"/>
                <a:chOff x="4953000" y="609600"/>
                <a:chExt cx="1371600" cy="1371600"/>
              </a:xfrm>
            </p:grpSpPr>
            <p:grpSp>
              <p:nvGrpSpPr>
                <p:cNvPr id="338" name="Group 337"/>
                <p:cNvGrpSpPr/>
                <p:nvPr/>
              </p:nvGrpSpPr>
              <p:grpSpPr>
                <a:xfrm>
                  <a:off x="4953000" y="6096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35" name="Rectangle 334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6" name="Rectangle 335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37" name="Rectangle 336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339" name="Group 338"/>
                <p:cNvGrpSpPr/>
                <p:nvPr/>
              </p:nvGrpSpPr>
              <p:grpSpPr>
                <a:xfrm>
                  <a:off x="4953000" y="10668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40" name="Rectangle 339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41" name="Rectangle 340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42" name="Rectangle 341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343" name="Group 342"/>
                <p:cNvGrpSpPr/>
                <p:nvPr/>
              </p:nvGrpSpPr>
              <p:grpSpPr>
                <a:xfrm>
                  <a:off x="4953000" y="15240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44" name="Rectangle 343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45" name="Rectangle 344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46" name="Rectangle 345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  <p:grpSp>
            <p:nvGrpSpPr>
              <p:cNvPr id="348" name="Group 347"/>
              <p:cNvGrpSpPr/>
              <p:nvPr/>
            </p:nvGrpSpPr>
            <p:grpSpPr>
              <a:xfrm>
                <a:off x="228600" y="2057400"/>
                <a:ext cx="1371600" cy="1371600"/>
                <a:chOff x="4953000" y="609600"/>
                <a:chExt cx="1371600" cy="1371600"/>
              </a:xfrm>
            </p:grpSpPr>
            <p:grpSp>
              <p:nvGrpSpPr>
                <p:cNvPr id="349" name="Group 348"/>
                <p:cNvGrpSpPr/>
                <p:nvPr/>
              </p:nvGrpSpPr>
              <p:grpSpPr>
                <a:xfrm>
                  <a:off x="4953000" y="6096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58" name="Rectangle 357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59" name="Rectangle 358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60" name="Rectangle 359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350" name="Group 349"/>
                <p:cNvGrpSpPr/>
                <p:nvPr/>
              </p:nvGrpSpPr>
              <p:grpSpPr>
                <a:xfrm>
                  <a:off x="4953000" y="10668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55" name="Rectangle 354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56" name="Rectangle 355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57" name="Rectangle 356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  <p:grpSp>
              <p:nvGrpSpPr>
                <p:cNvPr id="351" name="Group 350"/>
                <p:cNvGrpSpPr/>
                <p:nvPr/>
              </p:nvGrpSpPr>
              <p:grpSpPr>
                <a:xfrm>
                  <a:off x="4953000" y="1524000"/>
                  <a:ext cx="1371600" cy="457200"/>
                  <a:chOff x="4953000" y="609600"/>
                  <a:chExt cx="1371600" cy="457200"/>
                </a:xfrm>
              </p:grpSpPr>
              <p:sp>
                <p:nvSpPr>
                  <p:cNvPr id="352" name="Rectangle 351"/>
                  <p:cNvSpPr/>
                  <p:nvPr/>
                </p:nvSpPr>
                <p:spPr bwMode="auto">
                  <a:xfrm>
                    <a:off x="49530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53" name="Rectangle 352"/>
                  <p:cNvSpPr/>
                  <p:nvPr/>
                </p:nvSpPr>
                <p:spPr bwMode="auto">
                  <a:xfrm>
                    <a:off x="54102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sp>
                <p:nvSpPr>
                  <p:cNvPr id="354" name="Rectangle 353"/>
                  <p:cNvSpPr/>
                  <p:nvPr/>
                </p:nvSpPr>
                <p:spPr bwMode="auto">
                  <a:xfrm>
                    <a:off x="5867400" y="609600"/>
                    <a:ext cx="457200" cy="457200"/>
                  </a:xfrm>
                  <a:prstGeom prst="rect">
                    <a:avLst/>
                  </a:prstGeom>
                  <a:noFill/>
                  <a:ln w="12700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</p:grpSp>
          </p:grpSp>
          <p:cxnSp>
            <p:nvCxnSpPr>
              <p:cNvPr id="431" name="Straight Connector 430"/>
              <p:cNvCxnSpPr/>
              <p:nvPr/>
            </p:nvCxnSpPr>
            <p:spPr bwMode="auto">
              <a:xfrm flipH="1" flipV="1">
                <a:off x="1714500" y="1188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3" name="Straight Connector 432"/>
              <p:cNvCxnSpPr/>
              <p:nvPr/>
            </p:nvCxnSpPr>
            <p:spPr bwMode="auto">
              <a:xfrm flipH="1">
                <a:off x="1714500" y="2286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5" name="Straight Connector 434"/>
              <p:cNvCxnSpPr/>
              <p:nvPr/>
            </p:nvCxnSpPr>
            <p:spPr bwMode="auto">
              <a:xfrm flipH="1" flipV="1">
                <a:off x="1714500" y="5760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7" name="Straight Connector 436"/>
              <p:cNvCxnSpPr/>
              <p:nvPr/>
            </p:nvCxnSpPr>
            <p:spPr bwMode="auto">
              <a:xfrm flipH="1">
                <a:off x="1714500" y="6858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9" name="Straight Connector 438"/>
              <p:cNvCxnSpPr/>
              <p:nvPr/>
            </p:nvCxnSpPr>
            <p:spPr bwMode="auto">
              <a:xfrm flipH="1" flipV="1">
                <a:off x="1714500" y="10332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1" name="Straight Connector 440"/>
              <p:cNvCxnSpPr/>
              <p:nvPr/>
            </p:nvCxnSpPr>
            <p:spPr bwMode="auto">
              <a:xfrm flipH="1">
                <a:off x="1714500" y="11430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3" name="Straight Connector 442"/>
              <p:cNvCxnSpPr/>
              <p:nvPr/>
            </p:nvCxnSpPr>
            <p:spPr bwMode="auto">
              <a:xfrm flipH="1" flipV="1">
                <a:off x="1714500" y="14904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5" name="Straight Connector 444"/>
              <p:cNvCxnSpPr/>
              <p:nvPr/>
            </p:nvCxnSpPr>
            <p:spPr bwMode="auto">
              <a:xfrm flipH="1">
                <a:off x="1714500" y="16002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1" name="Straight Connector 560"/>
              <p:cNvCxnSpPr>
                <a:endCxn id="511" idx="1"/>
              </p:cNvCxnSpPr>
              <p:nvPr/>
            </p:nvCxnSpPr>
            <p:spPr bwMode="auto">
              <a:xfrm flipH="1" flipV="1">
                <a:off x="118872" y="17145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3" name="Straight Connector 562"/>
              <p:cNvCxnSpPr>
                <a:endCxn id="512" idx="1"/>
              </p:cNvCxnSpPr>
              <p:nvPr/>
            </p:nvCxnSpPr>
            <p:spPr bwMode="auto">
              <a:xfrm flipV="1">
                <a:off x="228600" y="17145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5" name="Straight Connector 574"/>
              <p:cNvCxnSpPr>
                <a:endCxn id="513" idx="1"/>
              </p:cNvCxnSpPr>
              <p:nvPr/>
            </p:nvCxnSpPr>
            <p:spPr bwMode="auto">
              <a:xfrm flipH="1" flipV="1">
                <a:off x="576072" y="17145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7" name="Straight Connector 576"/>
              <p:cNvCxnSpPr>
                <a:endCxn id="514" idx="1"/>
              </p:cNvCxnSpPr>
              <p:nvPr/>
            </p:nvCxnSpPr>
            <p:spPr bwMode="auto">
              <a:xfrm flipV="1">
                <a:off x="685800" y="17145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9" name="Straight Connector 578"/>
              <p:cNvCxnSpPr>
                <a:endCxn id="515" idx="1"/>
              </p:cNvCxnSpPr>
              <p:nvPr/>
            </p:nvCxnSpPr>
            <p:spPr bwMode="auto">
              <a:xfrm flipH="1" flipV="1">
                <a:off x="1033272" y="17145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1" name="Straight Connector 580"/>
              <p:cNvCxnSpPr>
                <a:endCxn id="516" idx="1"/>
              </p:cNvCxnSpPr>
              <p:nvPr/>
            </p:nvCxnSpPr>
            <p:spPr bwMode="auto">
              <a:xfrm flipV="1">
                <a:off x="1143000" y="17145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3" name="Straight Connector 582"/>
              <p:cNvCxnSpPr>
                <a:endCxn id="517" idx="1"/>
              </p:cNvCxnSpPr>
              <p:nvPr/>
            </p:nvCxnSpPr>
            <p:spPr bwMode="auto">
              <a:xfrm flipH="1" flipV="1">
                <a:off x="1490472" y="17145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5" name="Straight Connector 584"/>
              <p:cNvCxnSpPr>
                <a:endCxn id="517" idx="3"/>
              </p:cNvCxnSpPr>
              <p:nvPr/>
            </p:nvCxnSpPr>
            <p:spPr bwMode="auto">
              <a:xfrm flipV="1">
                <a:off x="1600200" y="17145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6" name="Straight Connector 645"/>
              <p:cNvCxnSpPr>
                <a:endCxn id="636" idx="1"/>
              </p:cNvCxnSpPr>
              <p:nvPr/>
            </p:nvCxnSpPr>
            <p:spPr bwMode="auto">
              <a:xfrm flipH="1">
                <a:off x="1947672" y="16002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8" name="Straight Connector 647"/>
              <p:cNvCxnSpPr>
                <a:endCxn id="637" idx="1"/>
              </p:cNvCxnSpPr>
              <p:nvPr/>
            </p:nvCxnSpPr>
            <p:spPr bwMode="auto">
              <a:xfrm>
                <a:off x="2057400" y="16002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0" name="Straight Connector 649"/>
              <p:cNvCxnSpPr>
                <a:endCxn id="638" idx="1"/>
              </p:cNvCxnSpPr>
              <p:nvPr/>
            </p:nvCxnSpPr>
            <p:spPr bwMode="auto">
              <a:xfrm flipH="1">
                <a:off x="2404872" y="16002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2" name="Straight Connector 651"/>
              <p:cNvCxnSpPr>
                <a:endCxn id="639" idx="1"/>
              </p:cNvCxnSpPr>
              <p:nvPr/>
            </p:nvCxnSpPr>
            <p:spPr bwMode="auto">
              <a:xfrm>
                <a:off x="2514600" y="16002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4" name="Straight Connector 653"/>
              <p:cNvCxnSpPr>
                <a:endCxn id="640" idx="1"/>
              </p:cNvCxnSpPr>
              <p:nvPr/>
            </p:nvCxnSpPr>
            <p:spPr bwMode="auto">
              <a:xfrm flipH="1">
                <a:off x="2862072" y="16002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6" name="Straight Connector 655"/>
              <p:cNvCxnSpPr>
                <a:endCxn id="641" idx="1"/>
              </p:cNvCxnSpPr>
              <p:nvPr/>
            </p:nvCxnSpPr>
            <p:spPr bwMode="auto">
              <a:xfrm>
                <a:off x="2971800" y="16002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8" name="Straight Connector 657"/>
              <p:cNvCxnSpPr>
                <a:endCxn id="642" idx="1"/>
              </p:cNvCxnSpPr>
              <p:nvPr/>
            </p:nvCxnSpPr>
            <p:spPr bwMode="auto">
              <a:xfrm flipH="1">
                <a:off x="3319272" y="1600200"/>
                <a:ext cx="109728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0" name="Straight Connector 659"/>
              <p:cNvCxnSpPr>
                <a:endCxn id="642" idx="3"/>
              </p:cNvCxnSpPr>
              <p:nvPr/>
            </p:nvCxnSpPr>
            <p:spPr bwMode="auto">
              <a:xfrm>
                <a:off x="3429000" y="1600200"/>
                <a:ext cx="118872" cy="3429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9" name="Straight Connector 718"/>
              <p:cNvCxnSpPr>
                <a:endCxn id="711" idx="0"/>
              </p:cNvCxnSpPr>
              <p:nvPr/>
            </p:nvCxnSpPr>
            <p:spPr bwMode="auto">
              <a:xfrm flipV="1">
                <a:off x="1600200" y="19476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1" name="Straight Connector 720"/>
              <p:cNvCxnSpPr>
                <a:endCxn id="704" idx="0"/>
              </p:cNvCxnSpPr>
              <p:nvPr/>
            </p:nvCxnSpPr>
            <p:spPr bwMode="auto">
              <a:xfrm>
                <a:off x="1600200" y="20574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3" name="Straight Connector 722"/>
              <p:cNvCxnSpPr>
                <a:endCxn id="697" idx="0"/>
              </p:cNvCxnSpPr>
              <p:nvPr/>
            </p:nvCxnSpPr>
            <p:spPr bwMode="auto">
              <a:xfrm flipV="1">
                <a:off x="1600200" y="24048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5" name="Straight Connector 724"/>
              <p:cNvCxnSpPr>
                <a:endCxn id="690" idx="0"/>
              </p:cNvCxnSpPr>
              <p:nvPr/>
            </p:nvCxnSpPr>
            <p:spPr bwMode="auto">
              <a:xfrm>
                <a:off x="1600200" y="25146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7" name="Straight Connector 726"/>
              <p:cNvCxnSpPr>
                <a:endCxn id="683" idx="0"/>
              </p:cNvCxnSpPr>
              <p:nvPr/>
            </p:nvCxnSpPr>
            <p:spPr bwMode="auto">
              <a:xfrm flipV="1">
                <a:off x="1600200" y="28620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9" name="Straight Connector 728"/>
              <p:cNvCxnSpPr>
                <a:endCxn id="676" idx="0"/>
              </p:cNvCxnSpPr>
              <p:nvPr/>
            </p:nvCxnSpPr>
            <p:spPr bwMode="auto">
              <a:xfrm>
                <a:off x="1600200" y="29718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1" name="Straight Connector 730"/>
              <p:cNvCxnSpPr>
                <a:endCxn id="669" idx="0"/>
              </p:cNvCxnSpPr>
              <p:nvPr/>
            </p:nvCxnSpPr>
            <p:spPr bwMode="auto">
              <a:xfrm flipV="1">
                <a:off x="1600200" y="3319272"/>
                <a:ext cx="342900" cy="10972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3" name="Straight Connector 732"/>
              <p:cNvCxnSpPr>
                <a:endCxn id="669" idx="2"/>
              </p:cNvCxnSpPr>
              <p:nvPr/>
            </p:nvCxnSpPr>
            <p:spPr bwMode="auto">
              <a:xfrm>
                <a:off x="1600200" y="3429000"/>
                <a:ext cx="342900" cy="11887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5299532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34640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Situ,</a:t>
                      </a:r>
                    </a:p>
                    <a:p>
                      <a:pPr algn="l"/>
                      <a:r>
                        <a:rPr lang="en-US" dirty="0" smtClean="0"/>
                        <a:t>Multi-Job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Subset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9" name="Picture 8" descr="LiveVi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0472"/>
            <a:ext cx="8782402" cy="4267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4200" y="5429072"/>
            <a:ext cx="225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baseline="0" dirty="0" smtClean="0">
                <a:solidFill>
                  <a:srgbClr val="FFFFFF"/>
                </a:solidFill>
                <a:latin typeface="+mn-lt"/>
              </a:rPr>
              <a:t>Smaller scale</a:t>
            </a:r>
          </a:p>
          <a:p>
            <a:pPr algn="ctr"/>
            <a:r>
              <a:rPr lang="en-US" b="0" baseline="0" dirty="0" err="1" smtClean="0">
                <a:solidFill>
                  <a:srgbClr val="FFFFFF"/>
                </a:solidFill>
                <a:latin typeface="+mn-lt"/>
              </a:rPr>
              <a:t>Covisualization</a:t>
            </a:r>
            <a:endParaRPr lang="en-US" b="0" baseline="0" dirty="0" smtClean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7209" y="5429072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baseline="0" dirty="0" smtClean="0">
                <a:solidFill>
                  <a:srgbClr val="FFFFFF"/>
                </a:solidFill>
                <a:latin typeface="+mn-lt"/>
              </a:rPr>
              <a:t>Interactive Client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429072"/>
            <a:ext cx="16344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baseline="0" dirty="0" smtClean="0">
                <a:solidFill>
                  <a:srgbClr val="FFFFFF"/>
                </a:solidFill>
                <a:latin typeface="+mn-lt"/>
              </a:rPr>
              <a:t>Full scale</a:t>
            </a:r>
          </a:p>
          <a:p>
            <a:r>
              <a:rPr lang="en-US" b="0" baseline="0" dirty="0" smtClean="0">
                <a:solidFill>
                  <a:srgbClr val="FFFFFF"/>
                </a:solidFill>
                <a:latin typeface="+mn-lt"/>
              </a:rPr>
              <a:t>Simulation</a:t>
            </a:r>
            <a:endParaRPr lang="en-US" b="0" baseline="0" dirty="0">
              <a:solidFill>
                <a:srgbClr val="FFFFFF"/>
              </a:solidFill>
              <a:latin typeface="+mn-lt"/>
            </a:endParaRPr>
          </a:p>
          <a:p>
            <a:r>
              <a:rPr lang="en-US" b="0" baseline="0" dirty="0" smtClean="0">
                <a:solidFill>
                  <a:srgbClr val="FFFFFF"/>
                </a:solidFill>
                <a:latin typeface="+mn-lt"/>
              </a:rPr>
              <a:t>w/ In situ</a:t>
            </a:r>
            <a:endParaRPr lang="en-US" b="0" baseline="0" dirty="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94207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100" y="0"/>
            <a:ext cx="5200900" cy="396849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1"/>
            <a:ext cx="5292056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717" y="4114800"/>
            <a:ext cx="3776283" cy="2133600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1805098" y="5022961"/>
            <a:ext cx="3900720" cy="691842"/>
          </a:xfrm>
          <a:custGeom>
            <a:avLst/>
            <a:gdLst>
              <a:gd name="connsiteX0" fmla="*/ 74298 w 3960320"/>
              <a:gd name="connsiteY0" fmla="*/ 0 h 691842"/>
              <a:gd name="connsiteX1" fmla="*/ 519769 w 3960320"/>
              <a:gd name="connsiteY1" fmla="*/ 559160 h 691842"/>
              <a:gd name="connsiteX2" fmla="*/ 3960320 w 3960320"/>
              <a:gd name="connsiteY2" fmla="*/ 691842 h 691842"/>
              <a:gd name="connsiteX3" fmla="*/ 3960320 w 3960320"/>
              <a:gd name="connsiteY3" fmla="*/ 691842 h 691842"/>
              <a:gd name="connsiteX4" fmla="*/ 3960320 w 3960320"/>
              <a:gd name="connsiteY4" fmla="*/ 691842 h 691842"/>
              <a:gd name="connsiteX0" fmla="*/ 13995 w 3900017"/>
              <a:gd name="connsiteY0" fmla="*/ 0 h 691842"/>
              <a:gd name="connsiteX1" fmla="*/ 1018674 w 3900017"/>
              <a:gd name="connsiteY1" fmla="*/ 606547 h 691842"/>
              <a:gd name="connsiteX2" fmla="*/ 3900017 w 3900017"/>
              <a:gd name="connsiteY2" fmla="*/ 691842 h 691842"/>
              <a:gd name="connsiteX3" fmla="*/ 3900017 w 3900017"/>
              <a:gd name="connsiteY3" fmla="*/ 691842 h 691842"/>
              <a:gd name="connsiteX4" fmla="*/ 3900017 w 3900017"/>
              <a:gd name="connsiteY4" fmla="*/ 691842 h 691842"/>
              <a:gd name="connsiteX0" fmla="*/ 14698 w 3900720"/>
              <a:gd name="connsiteY0" fmla="*/ 0 h 691842"/>
              <a:gd name="connsiteX1" fmla="*/ 1019377 w 3900720"/>
              <a:gd name="connsiteY1" fmla="*/ 606547 h 691842"/>
              <a:gd name="connsiteX2" fmla="*/ 3900720 w 3900720"/>
              <a:gd name="connsiteY2" fmla="*/ 691842 h 691842"/>
              <a:gd name="connsiteX3" fmla="*/ 3900720 w 3900720"/>
              <a:gd name="connsiteY3" fmla="*/ 691842 h 691842"/>
              <a:gd name="connsiteX4" fmla="*/ 3900720 w 3900720"/>
              <a:gd name="connsiteY4" fmla="*/ 691842 h 69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720" h="691842">
                <a:moveTo>
                  <a:pt x="14698" y="0"/>
                </a:moveTo>
                <a:cubicBezTo>
                  <a:pt x="-86402" y="221926"/>
                  <a:pt x="343272" y="604968"/>
                  <a:pt x="1019377" y="606547"/>
                </a:cubicBezTo>
                <a:cubicBezTo>
                  <a:pt x="1695482" y="608126"/>
                  <a:pt x="3420496" y="677626"/>
                  <a:pt x="3900720" y="691842"/>
                </a:cubicBezTo>
                <a:lnTo>
                  <a:pt x="3900720" y="691842"/>
                </a:lnTo>
                <a:lnTo>
                  <a:pt x="3900720" y="691842"/>
                </a:ln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192911" cy="39624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3635338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073390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5201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447800" y="1828800"/>
            <a:ext cx="6172200" cy="2286000"/>
          </a:xfrm>
          <a:prstGeom prst="ellipse">
            <a:avLst/>
          </a:prstGeom>
          <a:gradFill flip="none" rotWithShape="1">
            <a:gsLst>
              <a:gs pos="83000">
                <a:schemeClr val="bg1"/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74000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35553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1600200" y="4343400"/>
            <a:ext cx="2514600" cy="762000"/>
          </a:xfrm>
          <a:prstGeom prst="ellipse">
            <a:avLst/>
          </a:prstGeom>
          <a:gradFill flip="none" rotWithShape="1">
            <a:gsLst>
              <a:gs pos="83000">
                <a:schemeClr val="bg1"/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797712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77202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4267200" cy="4953000"/>
          </a:xfrm>
        </p:spPr>
        <p:txBody>
          <a:bodyPr/>
          <a:lstStyle/>
          <a:p>
            <a:r>
              <a:rPr lang="en-US" sz="1800" b="1" dirty="0" smtClean="0"/>
              <a:t>Sandia National Laboratories</a:t>
            </a:r>
          </a:p>
          <a:p>
            <a:pPr lvl="1"/>
            <a:r>
              <a:rPr lang="en-US" sz="1600" dirty="0" smtClean="0"/>
              <a:t>Kenneth Moreland</a:t>
            </a:r>
          </a:p>
          <a:p>
            <a:pPr lvl="1"/>
            <a:r>
              <a:rPr lang="en-US" sz="1600" dirty="0" smtClean="0"/>
              <a:t>Nathan Fabian</a:t>
            </a:r>
          </a:p>
          <a:p>
            <a:pPr lvl="1"/>
            <a:r>
              <a:rPr lang="en-US" sz="1600" dirty="0" smtClean="0"/>
              <a:t>David Thompson</a:t>
            </a:r>
          </a:p>
          <a:p>
            <a:pPr lvl="1"/>
            <a:r>
              <a:rPr lang="en-US" sz="1600" dirty="0" smtClean="0"/>
              <a:t>Ron Oldfield</a:t>
            </a:r>
          </a:p>
          <a:p>
            <a:r>
              <a:rPr lang="en-US" sz="1800" b="1" dirty="0" smtClean="0"/>
              <a:t>Los Alamos National Laboratories</a:t>
            </a:r>
          </a:p>
          <a:p>
            <a:pPr lvl="1"/>
            <a:r>
              <a:rPr lang="en-US" sz="1600" dirty="0" smtClean="0"/>
              <a:t>James Ahrens</a:t>
            </a:r>
          </a:p>
          <a:p>
            <a:pPr lvl="1"/>
            <a:r>
              <a:rPr lang="en-US" sz="1600" dirty="0" smtClean="0"/>
              <a:t>Jonathan </a:t>
            </a:r>
            <a:r>
              <a:rPr lang="en-US" sz="1600" dirty="0" err="1" smtClean="0"/>
              <a:t>Woodring</a:t>
            </a:r>
            <a:endParaRPr lang="en-US" sz="1600" dirty="0" smtClean="0"/>
          </a:p>
          <a:p>
            <a:r>
              <a:rPr lang="en-US" sz="1800" b="1" dirty="0" smtClean="0"/>
              <a:t>Oak Ridge National Laboratory</a:t>
            </a:r>
          </a:p>
          <a:p>
            <a:pPr lvl="1"/>
            <a:r>
              <a:rPr lang="en-US" sz="1600" dirty="0" smtClean="0"/>
              <a:t>Scott </a:t>
            </a:r>
            <a:r>
              <a:rPr lang="en-US" sz="1600" dirty="0" err="1" smtClean="0"/>
              <a:t>Klasky</a:t>
            </a:r>
            <a:endParaRPr lang="en-US" sz="1600" dirty="0" smtClean="0"/>
          </a:p>
          <a:p>
            <a:pPr lvl="1"/>
            <a:r>
              <a:rPr lang="en-US" sz="1600" dirty="0" smtClean="0"/>
              <a:t>Norbert </a:t>
            </a:r>
            <a:r>
              <a:rPr lang="en-US" sz="1600" dirty="0" err="1" smtClean="0"/>
              <a:t>Podhorszki</a:t>
            </a:r>
            <a:endParaRPr lang="en-US" sz="1600" dirty="0" smtClean="0"/>
          </a:p>
          <a:p>
            <a:r>
              <a:rPr lang="en-US" sz="1800" b="1" dirty="0" smtClean="0"/>
              <a:t>Argonne National Laboratory</a:t>
            </a:r>
          </a:p>
          <a:p>
            <a:pPr lvl="1"/>
            <a:r>
              <a:rPr lang="en-US" sz="1600" dirty="0" err="1" smtClean="0"/>
              <a:t>Venkatram</a:t>
            </a:r>
            <a:r>
              <a:rPr lang="en-US" sz="1600" dirty="0" smtClean="0"/>
              <a:t> </a:t>
            </a:r>
            <a:r>
              <a:rPr lang="en-US" sz="1600" dirty="0" err="1" smtClean="0"/>
              <a:t>Vishwanath</a:t>
            </a:r>
            <a:endParaRPr lang="en-US" sz="1600" dirty="0" smtClean="0"/>
          </a:p>
          <a:p>
            <a:pPr lvl="1"/>
            <a:r>
              <a:rPr lang="en-US" sz="1600" dirty="0" smtClean="0"/>
              <a:t>Mark </a:t>
            </a:r>
            <a:r>
              <a:rPr lang="en-US" sz="1600" dirty="0" err="1" smtClean="0"/>
              <a:t>Hereld</a:t>
            </a:r>
            <a:endParaRPr lang="en-US" sz="1600" dirty="0" smtClean="0"/>
          </a:p>
          <a:p>
            <a:pPr lvl="1"/>
            <a:r>
              <a:rPr lang="en-US" sz="1600" dirty="0" smtClean="0"/>
              <a:t>Michael E. </a:t>
            </a:r>
            <a:r>
              <a:rPr lang="en-US" sz="1600" dirty="0" err="1" smtClean="0"/>
              <a:t>Papka</a:t>
            </a:r>
            <a:endParaRPr lang="en-US" sz="16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267200" cy="495300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r>
              <a:rPr lang="en-US" sz="1800" b="1" dirty="0"/>
              <a:t>Kitware, Inc.</a:t>
            </a:r>
          </a:p>
          <a:p>
            <a:pPr lvl="1"/>
            <a:r>
              <a:rPr lang="en-US" sz="1600" dirty="0"/>
              <a:t>Berk </a:t>
            </a:r>
            <a:r>
              <a:rPr lang="en-US" sz="1600" dirty="0" err="1"/>
              <a:t>Geveci</a:t>
            </a:r>
            <a:endParaRPr lang="en-US" sz="1600" dirty="0"/>
          </a:p>
          <a:p>
            <a:pPr lvl="1"/>
            <a:r>
              <a:rPr lang="en-US" sz="1600" dirty="0" err="1"/>
              <a:t>Utkarsh</a:t>
            </a:r>
            <a:r>
              <a:rPr lang="en-US" sz="1600" dirty="0"/>
              <a:t> </a:t>
            </a:r>
            <a:r>
              <a:rPr lang="en-US" sz="1600" dirty="0" err="1"/>
              <a:t>Ayachit</a:t>
            </a:r>
            <a:endParaRPr lang="en-US" sz="1600" dirty="0"/>
          </a:p>
          <a:p>
            <a:pPr lvl="1"/>
            <a:r>
              <a:rPr lang="en-US" sz="1600" dirty="0"/>
              <a:t>Andrew C. Bauer</a:t>
            </a:r>
          </a:p>
          <a:p>
            <a:pPr lvl="1"/>
            <a:r>
              <a:rPr lang="en-US" sz="1600" dirty="0"/>
              <a:t>Pat Marion</a:t>
            </a:r>
          </a:p>
          <a:p>
            <a:pPr lvl="1"/>
            <a:r>
              <a:rPr lang="en-US" sz="1600" dirty="0" err="1"/>
              <a:t>Sebastien</a:t>
            </a:r>
            <a:r>
              <a:rPr lang="en-US" sz="1600" dirty="0"/>
              <a:t> </a:t>
            </a:r>
            <a:r>
              <a:rPr lang="en-US" sz="1600" dirty="0" err="1"/>
              <a:t>Jourdain</a:t>
            </a:r>
            <a:endParaRPr lang="en-US" sz="1600" dirty="0"/>
          </a:p>
          <a:p>
            <a:pPr lvl="1"/>
            <a:r>
              <a:rPr lang="en-US" sz="1600" dirty="0"/>
              <a:t>David DeMarle</a:t>
            </a:r>
          </a:p>
          <a:p>
            <a:r>
              <a:rPr lang="en-US" sz="1800" b="1" dirty="0"/>
              <a:t>University of Colorado at Boulder</a:t>
            </a:r>
          </a:p>
          <a:p>
            <a:pPr lvl="1"/>
            <a:r>
              <a:rPr lang="en-US" sz="1600" dirty="0"/>
              <a:t>Michel </a:t>
            </a:r>
            <a:r>
              <a:rPr lang="en-US" sz="1600" dirty="0" err="1"/>
              <a:t>Rasquin</a:t>
            </a:r>
            <a:endParaRPr lang="en-US" sz="1600" dirty="0"/>
          </a:p>
          <a:p>
            <a:pPr lvl="1"/>
            <a:r>
              <a:rPr lang="en-US" sz="1600" dirty="0"/>
              <a:t>Kenneth E. </a:t>
            </a:r>
            <a:r>
              <a:rPr lang="en-US" sz="1600" dirty="0" smtClean="0"/>
              <a:t>Jansen</a:t>
            </a:r>
          </a:p>
          <a:p>
            <a:r>
              <a:rPr lang="en-US" sz="1800" b="1" dirty="0" smtClean="0"/>
              <a:t>Rutgers University</a:t>
            </a:r>
          </a:p>
          <a:p>
            <a:pPr lvl="1"/>
            <a:r>
              <a:rPr lang="en-US" sz="1600" dirty="0" err="1" smtClean="0"/>
              <a:t>Ciprian</a:t>
            </a:r>
            <a:r>
              <a:rPr lang="en-US" sz="1600" dirty="0" smtClean="0"/>
              <a:t> </a:t>
            </a:r>
            <a:r>
              <a:rPr lang="en-US" sz="1600" dirty="0" err="1" smtClean="0"/>
              <a:t>Docan</a:t>
            </a:r>
            <a:endParaRPr lang="en-US" sz="1600" dirty="0" smtClean="0"/>
          </a:p>
          <a:p>
            <a:pPr lvl="1"/>
            <a:r>
              <a:rPr lang="en-US" sz="1600" dirty="0" smtClean="0"/>
              <a:t>Manish </a:t>
            </a:r>
            <a:r>
              <a:rPr lang="en-US" sz="1600" dirty="0" err="1" smtClean="0"/>
              <a:t>Parashar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9496481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2438400" y="4953000"/>
            <a:ext cx="914400" cy="1295400"/>
          </a:xfrm>
          <a:prstGeom prst="ellipse">
            <a:avLst/>
          </a:prstGeom>
          <a:gradFill flip="none" rotWithShape="1">
            <a:gsLst>
              <a:gs pos="83000">
                <a:schemeClr val="bg1"/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535673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27176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3733800" y="4267200"/>
            <a:ext cx="4038600" cy="914400"/>
          </a:xfrm>
          <a:prstGeom prst="ellipse">
            <a:avLst/>
          </a:prstGeom>
          <a:gradFill flip="none" rotWithShape="1">
            <a:gsLst>
              <a:gs pos="83000">
                <a:schemeClr val="bg1"/>
              </a:gs>
              <a:gs pos="100000">
                <a:schemeClr val="accent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270214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81" name="Group 80"/>
          <p:cNvGrpSpPr/>
          <p:nvPr/>
        </p:nvGrpSpPr>
        <p:grpSpPr>
          <a:xfrm>
            <a:off x="1905000" y="2057400"/>
            <a:ext cx="5334000" cy="3962400"/>
            <a:chOff x="914400" y="2209800"/>
            <a:chExt cx="5334000" cy="3962400"/>
          </a:xfrm>
        </p:grpSpPr>
        <p:sp>
          <p:nvSpPr>
            <p:cNvPr id="58" name="TextBox 57"/>
            <p:cNvSpPr txBox="1"/>
            <p:nvPr/>
          </p:nvSpPr>
          <p:spPr>
            <a:xfrm>
              <a:off x="2073268" y="4648200"/>
              <a:ext cx="59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Vis</a:t>
              </a:r>
              <a:endParaRPr lang="en-US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1219200" y="2209800"/>
              <a:ext cx="4572000" cy="1828800"/>
              <a:chOff x="1219200" y="2209800"/>
              <a:chExt cx="4572000" cy="1828800"/>
            </a:xfrm>
          </p:grpSpPr>
          <p:sp>
            <p:nvSpPr>
              <p:cNvPr id="4" name="Rectangle 3"/>
              <p:cNvSpPr/>
              <p:nvPr/>
            </p:nvSpPr>
            <p:spPr bwMode="auto">
              <a:xfrm>
                <a:off x="1219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 bwMode="auto">
              <a:xfrm>
                <a:off x="1676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2133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590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35052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39624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44196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48768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334000" y="22098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219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1676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133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590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3048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35052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39624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196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48768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5334000" y="26670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1219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1676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2133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590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048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5052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9624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44196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8768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334000" y="31242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19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76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33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590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48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052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624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196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48768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5334000" y="35814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1219200" y="4648200"/>
              <a:ext cx="1371600" cy="457200"/>
              <a:chOff x="1295400" y="4419600"/>
              <a:chExt cx="1371600" cy="457200"/>
            </a:xfrm>
          </p:grpSpPr>
          <p:sp>
            <p:nvSpPr>
              <p:cNvPr id="44" name="Rectangle 43"/>
              <p:cNvSpPr/>
              <p:nvPr/>
            </p:nvSpPr>
            <p:spPr bwMode="auto">
              <a:xfrm>
                <a:off x="12954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7526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2209800" y="4419600"/>
                <a:ext cx="457200" cy="4572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114800" y="2286000"/>
              <a:ext cx="1625866" cy="307777"/>
              <a:chOff x="3962400" y="4648200"/>
              <a:chExt cx="1625866" cy="307777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3962400" y="4648200"/>
                <a:ext cx="1600200" cy="3048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962400" y="4648200"/>
                <a:ext cx="16258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</a:schemeClr>
                    </a:solidFill>
                  </a:rPr>
                  <a:t>Computation Nodes</a:t>
                </a:r>
                <a:endParaRPr lang="en-US" sz="1400" dirty="0">
                  <a:solidFill>
                    <a:schemeClr val="tx1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914400" y="4724400"/>
              <a:ext cx="748923" cy="533400"/>
              <a:chOff x="914400" y="4724400"/>
              <a:chExt cx="748923" cy="533400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914400" y="4724400"/>
                <a:ext cx="6858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14400" y="4724400"/>
                <a:ext cx="7489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Staging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Nodes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1447800" y="2819400"/>
              <a:ext cx="1535547" cy="461665"/>
              <a:chOff x="3429000" y="4876800"/>
              <a:chExt cx="1535547" cy="461665"/>
            </a:xfrm>
          </p:grpSpPr>
          <p:sp>
            <p:nvSpPr>
              <p:cNvPr id="61" name="Rectangle 60"/>
              <p:cNvSpPr/>
              <p:nvPr/>
            </p:nvSpPr>
            <p:spPr bwMode="auto">
              <a:xfrm>
                <a:off x="3429000" y="4876800"/>
                <a:ext cx="1524000" cy="457200"/>
              </a:xfrm>
              <a:prstGeom prst="rect">
                <a:avLst/>
              </a:prstGeom>
              <a:solidFill>
                <a:srgbClr val="00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429000" y="4876800"/>
                <a:ext cx="15355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Simulation</a:t>
                </a:r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cxnSp>
          <p:nvCxnSpPr>
            <p:cNvPr id="64" name="Straight Arrow Connector 63"/>
            <p:cNvCxnSpPr>
              <a:stCxn id="34" idx="2"/>
              <a:endCxn id="44" idx="0"/>
            </p:cNvCxnSpPr>
            <p:nvPr/>
          </p:nvCxnSpPr>
          <p:spPr bwMode="auto">
            <a:xfrm>
              <a:off x="14478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>
              <a:stCxn id="35" idx="2"/>
              <a:endCxn id="45" idx="0"/>
            </p:cNvCxnSpPr>
            <p:nvPr/>
          </p:nvCxnSpPr>
          <p:spPr bwMode="auto">
            <a:xfrm>
              <a:off x="19050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>
              <a:stCxn id="36" idx="2"/>
              <a:endCxn id="46" idx="0"/>
            </p:cNvCxnSpPr>
            <p:nvPr/>
          </p:nvCxnSpPr>
          <p:spPr bwMode="auto">
            <a:xfrm>
              <a:off x="2362200" y="4038600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2286000" y="4038600"/>
              <a:ext cx="1740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Simulation Results</a:t>
              </a:r>
              <a:endParaRPr lang="en-US" sz="1600" dirty="0"/>
            </a:p>
          </p:txBody>
        </p:sp>
        <p:sp>
          <p:nvSpPr>
            <p:cNvPr id="70" name="Can 69"/>
            <p:cNvSpPr/>
            <p:nvPr/>
          </p:nvSpPr>
          <p:spPr bwMode="auto">
            <a:xfrm>
              <a:off x="1676400" y="5638800"/>
              <a:ext cx="457200" cy="533400"/>
            </a:xfrm>
            <a:prstGeom prst="can">
              <a:avLst/>
            </a:prstGeom>
            <a:solidFill>
              <a:srgbClr val="000000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2" name="Straight Arrow Connector 71"/>
            <p:cNvCxnSpPr>
              <a:stCxn id="45" idx="2"/>
              <a:endCxn id="70" idx="1"/>
            </p:cNvCxnSpPr>
            <p:nvPr/>
          </p:nvCxnSpPr>
          <p:spPr bwMode="auto">
            <a:xfrm>
              <a:off x="1905000" y="5105400"/>
              <a:ext cx="0" cy="5334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1905000" y="5181600"/>
              <a:ext cx="192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Visualization Results</a:t>
              </a:r>
              <a:endParaRPr lang="en-US" sz="1600" dirty="0"/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715000" y="4648200"/>
              <a:ext cx="457200" cy="457200"/>
            </a:xfrm>
            <a:prstGeom prst="rect">
              <a:avLst/>
            </a:prstGeom>
            <a:noFill/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5562600" y="4953000"/>
              <a:ext cx="685800" cy="533400"/>
              <a:chOff x="914400" y="4724400"/>
              <a:chExt cx="685800" cy="533400"/>
            </a:xfrm>
          </p:grpSpPr>
          <p:sp>
            <p:nvSpPr>
              <p:cNvPr id="76" name="Rectangle 75"/>
              <p:cNvSpPr/>
              <p:nvPr/>
            </p:nvSpPr>
            <p:spPr bwMode="auto">
              <a:xfrm>
                <a:off x="914400" y="4724400"/>
                <a:ext cx="533400" cy="5334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4400" y="4724400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Vis</a:t>
                </a:r>
              </a:p>
              <a:p>
                <a:r>
                  <a:rPr lang="en-US" sz="1400" dirty="0" smtClean="0">
                    <a:solidFill>
                      <a:srgbClr val="BFBFBF"/>
                    </a:solidFill>
                  </a:rPr>
                  <a:t>Client</a:t>
                </a:r>
                <a:endParaRPr lang="en-US" sz="1400" dirty="0">
                  <a:solidFill>
                    <a:srgbClr val="BFBFBF"/>
                  </a:solidFill>
                </a:endParaRPr>
              </a:p>
            </p:txBody>
          </p:sp>
        </p:grpSp>
        <p:cxnSp>
          <p:nvCxnSpPr>
            <p:cNvPr id="79" name="Straight Arrow Connector 78"/>
            <p:cNvCxnSpPr>
              <a:stCxn id="46" idx="3"/>
              <a:endCxn id="74" idx="1"/>
            </p:cNvCxnSpPr>
            <p:nvPr/>
          </p:nvCxnSpPr>
          <p:spPr bwMode="auto">
            <a:xfrm>
              <a:off x="2590800" y="4876800"/>
              <a:ext cx="3124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80" name="TextBox 79"/>
            <p:cNvSpPr txBox="1"/>
            <p:nvPr/>
          </p:nvSpPr>
          <p:spPr>
            <a:xfrm>
              <a:off x="2743200" y="4572000"/>
              <a:ext cx="2140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Interactive Vis Controls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821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3200400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</a:t>
            </a:r>
            <a:r>
              <a:rPr lang="en-US" dirty="0" err="1" smtClean="0"/>
              <a:t>Biddiscombe’s</a:t>
            </a:r>
            <a:r>
              <a:rPr lang="en-US" dirty="0" smtClean="0"/>
              <a:t> stuff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98" y="1"/>
            <a:ext cx="8072991" cy="4724400"/>
            <a:chOff x="-197" y="0"/>
            <a:chExt cx="9144197" cy="53512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97" y="0"/>
              <a:ext cx="9144000" cy="357024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66160"/>
              <a:ext cx="9144000" cy="178512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729" y="3352800"/>
            <a:ext cx="2408271" cy="3505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3000" y="4800600"/>
            <a:ext cx="5257800" cy="1754327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175" cmpd="sng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onsolas"/>
                <a:cs typeface="Consolas"/>
              </a:rPr>
              <a:t>&lt;</a:t>
            </a:r>
            <a:r>
              <a:rPr lang="en-US" sz="1200" dirty="0" err="1" smtClean="0">
                <a:latin typeface="Consolas"/>
                <a:cs typeface="Consolas"/>
              </a:rPr>
              <a:t>DataExportProperty</a:t>
            </a:r>
            <a:r>
              <a:rPr lang="en-US" sz="1200" dirty="0" smtClean="0">
                <a:latin typeface="Consolas"/>
                <a:cs typeface="Consolas"/>
              </a:rPr>
              <a:t> name="</a:t>
            </a:r>
            <a:r>
              <a:rPr lang="en-US" sz="1200" dirty="0" err="1" smtClean="0">
                <a:latin typeface="Consolas"/>
                <a:cs typeface="Consolas"/>
              </a:rPr>
              <a:t>ModifiedBodyNodes</a:t>
            </a:r>
            <a:r>
              <a:rPr lang="en-US" sz="1200" dirty="0" smtClean="0">
                <a:latin typeface="Consolas"/>
                <a:cs typeface="Consolas"/>
              </a:rPr>
              <a:t>" 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command</a:t>
            </a:r>
            <a:r>
              <a:rPr lang="en-US" sz="1200" dirty="0">
                <a:latin typeface="Consolas"/>
                <a:cs typeface="Consolas"/>
              </a:rPr>
              <a:t>="</a:t>
            </a:r>
            <a:r>
              <a:rPr lang="en-US" sz="1200" dirty="0" err="1">
                <a:latin typeface="Consolas"/>
                <a:cs typeface="Consolas"/>
              </a:rPr>
              <a:t>SetSteeringArray</a:t>
            </a:r>
            <a:r>
              <a:rPr lang="en-US" sz="1200" dirty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label</a:t>
            </a:r>
            <a:r>
              <a:rPr lang="en-US" sz="1200" dirty="0">
                <a:latin typeface="Consolas"/>
                <a:cs typeface="Consolas"/>
              </a:rPr>
              <a:t>="Modified Body Node Data"&gt;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&lt;</a:t>
            </a:r>
            <a:r>
              <a:rPr lang="en-US" sz="1200" dirty="0" err="1">
                <a:latin typeface="Consolas"/>
                <a:cs typeface="Consolas"/>
              </a:rPr>
              <a:t>DataExportDomain</a:t>
            </a:r>
            <a:r>
              <a:rPr lang="en-US" sz="1200" dirty="0">
                <a:latin typeface="Consolas"/>
                <a:cs typeface="Consolas"/>
              </a:rPr>
              <a:t> name="</a:t>
            </a:r>
            <a:r>
              <a:rPr lang="en-US" sz="1200" dirty="0" err="1" smtClean="0">
                <a:latin typeface="Consolas"/>
                <a:cs typeface="Consolas"/>
              </a:rPr>
              <a:t>data_export</a:t>
            </a:r>
            <a:r>
              <a:rPr lang="en-US" sz="1200" dirty="0" smtClean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full_path</a:t>
            </a:r>
            <a:r>
              <a:rPr lang="en-US" sz="1200" dirty="0" smtClean="0">
                <a:latin typeface="Consolas"/>
                <a:cs typeface="Consolas"/>
              </a:rPr>
              <a:t>="/</a:t>
            </a:r>
            <a:r>
              <a:rPr lang="en-US" sz="1200" dirty="0" err="1" smtClean="0">
                <a:latin typeface="Consolas"/>
                <a:cs typeface="Consolas"/>
              </a:rPr>
              <a:t>Mesh_DataSet</a:t>
            </a:r>
            <a:r>
              <a:rPr lang="en-US" sz="1200" dirty="0" smtClean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geometry_path</a:t>
            </a:r>
            <a:r>
              <a:rPr lang="en-US" sz="1200" dirty="0">
                <a:latin typeface="Consolas"/>
                <a:cs typeface="Consolas"/>
              </a:rPr>
              <a:t>="/Mesh_Nodes#1/</a:t>
            </a:r>
            <a:r>
              <a:rPr lang="en-US" sz="1200" dirty="0" err="1">
                <a:latin typeface="Consolas"/>
                <a:cs typeface="Consolas"/>
              </a:rPr>
              <a:t>NewXYZ</a:t>
            </a:r>
            <a:r>
              <a:rPr lang="en-US" sz="1200" dirty="0">
                <a:latin typeface="Consolas"/>
                <a:cs typeface="Consolas"/>
              </a:rPr>
              <a:t>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topology_path</a:t>
            </a:r>
            <a:r>
              <a:rPr lang="en-US" sz="1200" dirty="0">
                <a:latin typeface="Consolas"/>
                <a:cs typeface="Consolas"/>
              </a:rPr>
              <a:t>="/Mesh_Nodes#1/</a:t>
            </a:r>
            <a:r>
              <a:rPr lang="en-US" sz="1200" dirty="0" err="1">
                <a:latin typeface="Consolas"/>
                <a:cs typeface="Consolas"/>
              </a:rPr>
              <a:t>NewCo</a:t>
            </a:r>
            <a:r>
              <a:rPr lang="en-US" sz="1200" dirty="0">
                <a:latin typeface="Consolas"/>
                <a:cs typeface="Consolas"/>
              </a:rPr>
              <a:t>..."</a:t>
            </a:r>
          </a:p>
          <a:p>
            <a:r>
              <a:rPr lang="en-US" sz="1200" dirty="0" smtClean="0">
                <a:latin typeface="Consolas"/>
                <a:cs typeface="Consolas"/>
              </a:rPr>
              <a:t>                    </a:t>
            </a:r>
            <a:r>
              <a:rPr lang="en-US" sz="1200" dirty="0" err="1" smtClean="0">
                <a:latin typeface="Consolas"/>
                <a:cs typeface="Consolas"/>
              </a:rPr>
              <a:t>command_property</a:t>
            </a:r>
            <a:r>
              <a:rPr lang="en-US" sz="1200" dirty="0">
                <a:latin typeface="Consolas"/>
                <a:cs typeface="Consolas"/>
              </a:rPr>
              <a:t>="</a:t>
            </a:r>
            <a:r>
              <a:rPr lang="en-US" sz="1200" dirty="0" err="1" smtClean="0">
                <a:latin typeface="Consolas"/>
                <a:cs typeface="Consolas"/>
              </a:rPr>
              <a:t>ReloadFreeBodyMesh</a:t>
            </a:r>
            <a:r>
              <a:rPr lang="en-US" sz="1200" dirty="0" smtClean="0">
                <a:latin typeface="Consolas"/>
                <a:cs typeface="Consolas"/>
              </a:rPr>
              <a:t>" /&gt;</a:t>
            </a:r>
            <a:endParaRPr lang="en-US" sz="1200" dirty="0">
              <a:latin typeface="Consolas"/>
              <a:cs typeface="Consolas"/>
            </a:endParaRPr>
          </a:p>
          <a:p>
            <a:r>
              <a:rPr lang="en-US" sz="1200" dirty="0" smtClean="0">
                <a:latin typeface="Consolas"/>
                <a:cs typeface="Consolas"/>
              </a:rPr>
              <a:t>&lt;</a:t>
            </a:r>
            <a:r>
              <a:rPr lang="en-US" sz="1200" dirty="0">
                <a:latin typeface="Consolas"/>
                <a:cs typeface="Consolas"/>
              </a:rPr>
              <a:t>/</a:t>
            </a:r>
            <a:r>
              <a:rPr lang="en-US" sz="1200" dirty="0" err="1">
                <a:latin typeface="Consolas"/>
                <a:cs typeface="Consolas"/>
              </a:rPr>
              <a:t>DataExportProperty</a:t>
            </a:r>
            <a:r>
              <a:rPr lang="en-US" sz="1200" dirty="0">
                <a:latin typeface="Consolas"/>
                <a:cs typeface="Consolas"/>
              </a:rPr>
              <a:t>&gt;</a:t>
            </a:r>
            <a:endParaRPr lang="en-US" sz="1200" dirty="0" smtClean="0">
              <a:latin typeface="Consolas"/>
              <a:cs typeface="Consola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42556"/>
            <a:ext cx="6781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Biddiscombe, et al, “Parallel Computational Steering and Analysis for HPC Applications using a ParaView Interface and the HDF5 DSM Virtual File Driver.”</a:t>
            </a:r>
            <a:endParaRPr lang="en-US" sz="800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6248400" y="4495800"/>
            <a:ext cx="685800" cy="457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6248400" y="5943600"/>
            <a:ext cx="685800" cy="5334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51055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i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675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938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of Solutions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186216"/>
              </p:ext>
            </p:extLst>
          </p:nvPr>
        </p:nvGraphicFramePr>
        <p:xfrm>
          <a:off x="533400" y="1066800"/>
          <a:ext cx="8077200" cy="49428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Custom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Low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None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 Situ,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Core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Possible </a:t>
                      </a:r>
                      <a:r>
                        <a:rPr lang="en-US" dirty="0" err="1" smtClean="0"/>
                        <a:t>memcpy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Situ,</a:t>
                      </a:r>
                    </a:p>
                    <a:p>
                      <a:pPr algn="l"/>
                      <a:r>
                        <a:rPr lang="en-US" dirty="0" smtClean="0"/>
                        <a:t>Multi-Job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Subset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File-based</a:t>
                      </a:r>
                    </a:p>
                    <a:p>
                      <a:pPr algn="l"/>
                      <a:r>
                        <a:rPr lang="en-US" dirty="0" smtClean="0"/>
                        <a:t>Post Process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None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55"/>
                          </a:solidFill>
                        </a:rPr>
                        <a:t>Slow Disk,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55"/>
                          </a:solidFill>
                        </a:rPr>
                        <a:t>Archive</a:t>
                      </a:r>
                      <a:r>
                        <a:rPr lang="en-US" baseline="0" dirty="0" smtClean="0">
                          <a:solidFill>
                            <a:srgbClr val="FF0055"/>
                          </a:solidFill>
                        </a:rPr>
                        <a:t> Cost</a:t>
                      </a:r>
                      <a:endParaRPr lang="en-US" dirty="0">
                        <a:solidFill>
                          <a:srgbClr val="FF005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893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Shameless Promotion of Other Presentations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3169539"/>
              </p:ext>
            </p:extLst>
          </p:nvPr>
        </p:nvGraphicFramePr>
        <p:xfrm>
          <a:off x="533400" y="1066800"/>
          <a:ext cx="8077200" cy="4048759"/>
        </p:xfrm>
        <a:graphic>
          <a:graphicData uri="http://schemas.openxmlformats.org/drawingml/2006/table">
            <a:tbl>
              <a:tblPr bandRow="1">
                <a:tableStyleId>{E929F9F4-4A8F-4326-A1B4-22849713DDAB}</a:tableStyleId>
              </a:tblPr>
              <a:tblGrid>
                <a:gridCol w="685800"/>
                <a:gridCol w="838200"/>
                <a:gridCol w="1981200"/>
                <a:gridCol w="457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1:30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TCC 205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ParaView</a:t>
                      </a:r>
                      <a:r>
                        <a:rPr lang="en-US" baseline="0" dirty="0" smtClean="0"/>
                        <a:t> In Situ Tutorial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2:30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Hyatt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Princessa</a:t>
                      </a:r>
                      <a:r>
                        <a:rPr lang="en-US" dirty="0" smtClean="0"/>
                        <a:t> II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PDAC: Examples of In Transit Visualization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10:00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 Booth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 Situ Visualization and Analysis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 Booth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ParaView Demonstrations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5:15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Poster Reception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Co-visualization of full data and in situ data extracts from unstructured grid CFD at 160k cores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>
                    <a:solidFill>
                      <a:srgbClr val="191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5:30</a:t>
                      </a:r>
                      <a:endParaRPr lang="en-US" dirty="0"/>
                    </a:p>
                  </a:txBody>
                  <a:tcPr>
                    <a:solidFill>
                      <a:srgbClr val="191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TCC LL1</a:t>
                      </a:r>
                      <a:endParaRPr lang="en-US" dirty="0"/>
                    </a:p>
                  </a:txBody>
                  <a:tcPr>
                    <a:solidFill>
                      <a:srgbClr val="191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BoF</a:t>
                      </a:r>
                      <a:r>
                        <a:rPr lang="en-US" dirty="0" smtClean="0"/>
                        <a:t>: Next Generation I/O and visualization requirements for in situ processing</a:t>
                      </a:r>
                      <a:endParaRPr lang="en-US" dirty="0"/>
                    </a:p>
                  </a:txBody>
                  <a:tcPr>
                    <a:solidFill>
                      <a:srgbClr val="19196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10-12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 Booth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ParaView Demonstrations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Thu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10:30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 Booth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ASC Tri-Lab Visualization on the </a:t>
                      </a:r>
                      <a:r>
                        <a:rPr lang="en-US" dirty="0" err="1" smtClean="0"/>
                        <a:t>Cielo</a:t>
                      </a:r>
                      <a:r>
                        <a:rPr lang="en-US" dirty="0" smtClean="0"/>
                        <a:t> Platform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71466" y="5638800"/>
            <a:ext cx="2001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+mn-lt"/>
              </a:rPr>
              <a:t>Questions?</a:t>
            </a:r>
            <a:endParaRPr lang="en-US" sz="28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41787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275"/>
            <a:ext cx="8610600" cy="58102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alibri"/>
                <a:ea typeface="+mn-ea"/>
                <a:cs typeface="Calibri"/>
              </a:rPr>
              <a:t>Extreme scale </a:t>
            </a:r>
            <a:r>
              <a:rPr lang="en-US" sz="3600" dirty="0" smtClean="0">
                <a:latin typeface="Calibri"/>
                <a:ea typeface="+mn-ea"/>
                <a:cs typeface="Calibri"/>
              </a:rPr>
              <a:t>computing</a:t>
            </a:r>
            <a:endParaRPr lang="en-US" sz="3600" dirty="0">
              <a:latin typeface="Calibri"/>
              <a:ea typeface="+mn-ea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0706" y="1038046"/>
            <a:ext cx="3803650" cy="5130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Trends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More FLOPS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More concurrency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Comparatively less storage, I/O bandwidth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ASCI purple (49 TB/140 GB/s) – </a:t>
            </a:r>
            <a:r>
              <a:rPr lang="en-US" dirty="0" err="1" smtClean="0">
                <a:solidFill>
                  <a:srgbClr val="FFFFFF"/>
                </a:solidFill>
              </a:rPr>
              <a:t>JaguarPF</a:t>
            </a:r>
            <a:r>
              <a:rPr lang="en-US" dirty="0" smtClean="0">
                <a:solidFill>
                  <a:srgbClr val="FFFFFF"/>
                </a:solidFill>
              </a:rPr>
              <a:t> (300 TB/200 GB/s)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Most people get &lt; </a:t>
            </a:r>
            <a:r>
              <a:rPr lang="en-US" dirty="0" smtClean="0"/>
              <a:t>5 GB</a:t>
            </a:r>
            <a:r>
              <a:rPr lang="en-US" dirty="0" smtClean="0">
                <a:solidFill>
                  <a:srgbClr val="FFFFFF"/>
                </a:solidFill>
              </a:rPr>
              <a:t>/sec at scale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73" y="557158"/>
            <a:ext cx="4429125" cy="291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6273" y="3467820"/>
            <a:ext cx="4446635" cy="278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91938" y="6484577"/>
            <a:ext cx="658090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i="0" kern="0" dirty="0"/>
              <a:t>From J. </a:t>
            </a:r>
            <a:r>
              <a:rPr lang="en-US" sz="900" i="0" kern="0" dirty="0" err="1"/>
              <a:t>Dongarra</a:t>
            </a:r>
            <a:r>
              <a:rPr lang="en-US" sz="900" i="0" kern="0" dirty="0"/>
              <a:t>, “Impact of Architecture and Technology for Extreme Scale on Software and Algorithm Design,” Cross-cutting Technologies for Computing at the Exascale, February 2-5, 2010.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334000" y="5486400"/>
            <a:ext cx="838200" cy="3048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6" name="Straight Connector 5"/>
          <p:cNvCxnSpPr>
            <a:stCxn id="3" idx="2"/>
          </p:cNvCxnSpPr>
          <p:nvPr/>
        </p:nvCxnSpPr>
        <p:spPr bwMode="auto">
          <a:xfrm flipH="1" flipV="1">
            <a:off x="3581400" y="5410200"/>
            <a:ext cx="1752600" cy="228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305456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plash_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5998" y="3000375"/>
            <a:ext cx="6858002" cy="3857625"/>
          </a:xfrm>
          <a:prstGeom prst="rect">
            <a:avLst/>
          </a:prstGeom>
        </p:spPr>
      </p:pic>
      <p:sp>
        <p:nvSpPr>
          <p:cNvPr id="24579" name="TextBox 8"/>
          <p:cNvSpPr txBox="1">
            <a:spLocks noChangeArrowheads="1"/>
          </p:cNvSpPr>
          <p:nvPr/>
        </p:nvSpPr>
        <p:spPr bwMode="auto">
          <a:xfrm>
            <a:off x="6492613" y="914400"/>
            <a:ext cx="26511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baseline="0" dirty="0" smtClean="0">
                <a:latin typeface="+mn-lt"/>
              </a:rPr>
              <a:t>1 mesh per 100 steps</a:t>
            </a:r>
          </a:p>
          <a:p>
            <a:r>
              <a:rPr lang="en-US" sz="2000" b="0" baseline="0" dirty="0" smtClean="0">
                <a:latin typeface="+mn-lt"/>
              </a:rPr>
              <a:t> ~1% write time</a:t>
            </a:r>
            <a:endParaRPr lang="en-US" sz="2000" b="0" baseline="0" dirty="0">
              <a:latin typeface="+mn-lt"/>
            </a:endParaRPr>
          </a:p>
        </p:txBody>
      </p:sp>
      <p:sp>
        <p:nvSpPr>
          <p:cNvPr id="24581" name="TextBox 10"/>
          <p:cNvSpPr txBox="1">
            <a:spLocks noChangeArrowheads="1"/>
          </p:cNvSpPr>
          <p:nvPr/>
        </p:nvSpPr>
        <p:spPr bwMode="auto">
          <a:xfrm>
            <a:off x="0" y="5486400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baseline="-25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sz="2000" b="0" baseline="0" dirty="0" smtClean="0">
                <a:solidFill>
                  <a:srgbClr val="FFFFFF"/>
                </a:solidFill>
                <a:latin typeface="+mn-lt"/>
              </a:rPr>
              <a:t>1 image per 1 step</a:t>
            </a:r>
          </a:p>
          <a:p>
            <a:r>
              <a:rPr lang="en-US" sz="2000" b="0" baseline="0" dirty="0" smtClean="0">
                <a:solidFill>
                  <a:srgbClr val="FFFFFF"/>
                </a:solidFill>
                <a:latin typeface="+mn-lt"/>
              </a:rPr>
              <a:t>~0.1% write time</a:t>
            </a:r>
          </a:p>
        </p:txBody>
      </p:sp>
      <p:pic>
        <p:nvPicPr>
          <p:cNvPr id="5" name="SuperLowF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6202"/>
          <a:stretch/>
        </p:blipFill>
        <p:spPr>
          <a:xfrm>
            <a:off x="0" y="0"/>
            <a:ext cx="6553201" cy="345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9462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of Solutions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8175014"/>
              </p:ext>
            </p:extLst>
          </p:nvPr>
        </p:nvGraphicFramePr>
        <p:xfrm>
          <a:off x="533400" y="1066800"/>
          <a:ext cx="8077200" cy="49428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Custom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Low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None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 Situ,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Core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Possible </a:t>
                      </a:r>
                      <a:r>
                        <a:rPr lang="en-US" dirty="0" err="1" smtClean="0"/>
                        <a:t>memcpy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Situ,</a:t>
                      </a:r>
                    </a:p>
                    <a:p>
                      <a:pPr algn="l"/>
                      <a:r>
                        <a:rPr lang="en-US" dirty="0" smtClean="0"/>
                        <a:t>Multi-Job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Subset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Transit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~5%</a:t>
                      </a:r>
                      <a:r>
                        <a:rPr lang="en-US" baseline="0" dirty="0" smtClean="0"/>
                        <a:t> Extra Nodes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 Speed Transfer</a:t>
                      </a:r>
                      <a:endParaRPr lang="en-US" dirty="0"/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solidFill>
                      <a:srgbClr val="262626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File-based</a:t>
                      </a:r>
                    </a:p>
                    <a:p>
                      <a:pPr algn="l"/>
                      <a:r>
                        <a:rPr lang="en-US" dirty="0" smtClean="0"/>
                        <a:t>Post Process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Loose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None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55"/>
                          </a:solidFill>
                        </a:rPr>
                        <a:t>Slow Disk,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0055"/>
                          </a:solidFill>
                        </a:rPr>
                        <a:t>Archive</a:t>
                      </a:r>
                      <a:r>
                        <a:rPr lang="en-US" baseline="0" dirty="0" smtClean="0">
                          <a:solidFill>
                            <a:srgbClr val="FF0055"/>
                          </a:solidFill>
                        </a:rPr>
                        <a:t> Cost</a:t>
                      </a:r>
                      <a:endParaRPr lang="en-US" dirty="0">
                        <a:solidFill>
                          <a:srgbClr val="FF005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Yes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8883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5980068"/>
              </p:ext>
            </p:extLst>
          </p:nvPr>
        </p:nvGraphicFramePr>
        <p:xfrm>
          <a:off x="533400" y="76200"/>
          <a:ext cx="8077200" cy="79756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Custom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Low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None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3" name="peptide_1280x72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4117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999591"/>
              </p:ext>
            </p:extLst>
          </p:nvPr>
        </p:nvGraphicFramePr>
        <p:xfrm>
          <a:off x="533400" y="76200"/>
          <a:ext cx="8077200" cy="1285240"/>
        </p:xfrm>
        <a:graphic>
          <a:graphicData uri="http://schemas.openxmlformats.org/drawingml/2006/table">
            <a:tbl>
              <a:tblPr firstRow="1" firstCol="1" bandRow="1">
                <a:tableStyleId>{E929F9F4-4A8F-4326-A1B4-22849713DDAB}</a:tableStyleId>
              </a:tblPr>
              <a:tblGrid>
                <a:gridCol w="1346200"/>
                <a:gridCol w="1346200"/>
                <a:gridCol w="1346200"/>
                <a:gridCol w="1346200"/>
                <a:gridCol w="1346200"/>
                <a:gridCol w="1346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Capability</a:t>
                      </a:r>
                      <a:endParaRPr lang="en-US" b="0" dirty="0"/>
                    </a:p>
                  </a:txBody>
                  <a:tcPr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Coupling</a:t>
                      </a:r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Footprint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Transfer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Interactive</a:t>
                      </a:r>
                      <a:endParaRPr lang="en-US" b="0" dirty="0"/>
                    </a:p>
                  </a:txBody>
                  <a:tcPr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ParaView</a:t>
                      </a:r>
                    </a:p>
                    <a:p>
                      <a:pPr algn="l"/>
                      <a:r>
                        <a:rPr lang="en-US" dirty="0" smtClean="0"/>
                        <a:t>In Situ,</a:t>
                      </a:r>
                    </a:p>
                    <a:p>
                      <a:pPr algn="l"/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Core</a:t>
                      </a:r>
                      <a:endParaRPr lang="en-US" dirty="0"/>
                    </a:p>
                  </a:txBody>
                  <a:tcPr anchor="ctr"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FF00"/>
                          </a:solidFill>
                        </a:rPr>
                        <a:t>High</a:t>
                      </a:r>
                      <a:endParaRPr lang="en-US" b="1" dirty="0">
                        <a:solidFill>
                          <a:srgbClr val="00FF00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Tight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Possible </a:t>
                      </a:r>
                      <a:r>
                        <a:rPr lang="en-US" dirty="0" err="1" smtClean="0"/>
                        <a:t>memcpy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 bwMode="auto">
          <a:xfrm>
            <a:off x="457200" y="1981200"/>
            <a:ext cx="2362200" cy="4114800"/>
          </a:xfrm>
          <a:prstGeom prst="round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defTabSz="457200" eaLnBrk="1" hangingPunct="1">
              <a:defRPr/>
            </a:pPr>
            <a:r>
              <a:rPr lang="en-US" baseline="0" dirty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6172200" y="1981200"/>
            <a:ext cx="1905000" cy="21336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defTabSz="457200">
              <a:defRPr/>
            </a:pPr>
            <a:r>
              <a:rPr lang="en-US" baseline="0" dirty="0">
                <a:latin typeface="Times New Roman"/>
                <a:cs typeface="Times New Roman"/>
              </a:rPr>
              <a:t>ParaView Server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638800" y="3200400"/>
            <a:ext cx="1524000" cy="7620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 defTabSz="457200">
              <a:defRPr/>
            </a:pPr>
            <a:r>
              <a:rPr lang="en-US" sz="1800" baseline="0" dirty="0" err="1">
                <a:latin typeface="Times New Roman"/>
                <a:cs typeface="Times New Roman"/>
              </a:rPr>
              <a:t>Coprocessing</a:t>
            </a:r>
            <a:r>
              <a:rPr lang="en-US" sz="1800" baseline="0" dirty="0">
                <a:latin typeface="Times New Roman"/>
                <a:cs typeface="Times New Roman"/>
              </a:rPr>
              <a:t> API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429000" y="3276600"/>
            <a:ext cx="1600200" cy="609600"/>
          </a:xfrm>
          <a:prstGeom prst="roundRect">
            <a:avLst/>
          </a:prstGeom>
          <a:gradFill>
            <a:gsLst>
              <a:gs pos="0">
                <a:srgbClr val="DAFDA7"/>
              </a:gs>
              <a:gs pos="35000">
                <a:srgbClr val="E4FDC2"/>
              </a:gs>
              <a:gs pos="100000">
                <a:srgbClr val="F5FFE6"/>
              </a:gs>
            </a:gsLst>
          </a:gradFill>
          <a:ln>
            <a:solidFill>
              <a:srgbClr val="98B954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1800" baseline="0" dirty="0">
                <a:latin typeface="Times New Roman"/>
                <a:cs typeface="Times New Roman"/>
              </a:rPr>
              <a:t>Adaptor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3962400"/>
            <a:ext cx="4648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cap="small" baseline="0" dirty="0">
                <a:latin typeface="Times New Roman"/>
                <a:cs typeface="Times New Roman"/>
              </a:rPr>
              <a:t>Initialize</a:t>
            </a:r>
            <a:r>
              <a:rPr lang="en-US" sz="1800" baseline="0" dirty="0">
                <a:latin typeface="Times New Roman"/>
                <a:cs typeface="Times New Roman"/>
              </a:rPr>
              <a:t>()</a:t>
            </a:r>
          </a:p>
          <a:p>
            <a:pPr>
              <a:defRPr/>
            </a:pPr>
            <a:r>
              <a:rPr lang="en-US" sz="1800" cap="small" baseline="0" dirty="0" err="1">
                <a:latin typeface="Times New Roman"/>
                <a:cs typeface="Times New Roman"/>
              </a:rPr>
              <a:t>AddPipeline</a:t>
            </a:r>
            <a:r>
              <a:rPr lang="en-US" sz="1800" baseline="0" dirty="0" err="1">
                <a:latin typeface="Times New Roman"/>
                <a:cs typeface="Times New Roman"/>
              </a:rPr>
              <a:t>(in</a:t>
            </a:r>
            <a:r>
              <a:rPr lang="en-US" sz="1800" baseline="0" dirty="0">
                <a:latin typeface="Times New Roman"/>
                <a:cs typeface="Times New Roman"/>
              </a:rPr>
              <a:t> </a:t>
            </a:r>
            <a:r>
              <a:rPr lang="en-US" sz="1800" i="1" baseline="0" dirty="0">
                <a:latin typeface="Times New Roman"/>
                <a:cs typeface="Times New Roman"/>
              </a:rPr>
              <a:t>pipeline</a:t>
            </a:r>
            <a:r>
              <a:rPr lang="en-US" sz="1800" baseline="0" dirty="0">
                <a:latin typeface="Times New Roman"/>
                <a:cs typeface="Times New Roman"/>
              </a:rPr>
              <a:t>)</a:t>
            </a:r>
          </a:p>
          <a:p>
            <a:pPr>
              <a:defRPr/>
            </a:pPr>
            <a:endParaRPr lang="en-US" sz="1800" baseline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800" cap="small" baseline="0" dirty="0" err="1">
                <a:latin typeface="Times New Roman"/>
                <a:cs typeface="Times New Roman"/>
              </a:rPr>
              <a:t>RequestDataDescription</a:t>
            </a:r>
            <a:r>
              <a:rPr lang="en-US" sz="1800" baseline="0" dirty="0" err="1">
                <a:latin typeface="Times New Roman"/>
                <a:cs typeface="Times New Roman"/>
              </a:rPr>
              <a:t>(in</a:t>
            </a:r>
            <a:r>
              <a:rPr lang="en-US" sz="1800" baseline="0" dirty="0">
                <a:latin typeface="Times New Roman"/>
                <a:cs typeface="Times New Roman"/>
              </a:rPr>
              <a:t> </a:t>
            </a:r>
            <a:r>
              <a:rPr lang="en-US" sz="1800" i="1" baseline="0" dirty="0">
                <a:latin typeface="Times New Roman"/>
                <a:cs typeface="Times New Roman"/>
              </a:rPr>
              <a:t>time</a:t>
            </a:r>
            <a:r>
              <a:rPr lang="en-US" sz="1800" baseline="0" dirty="0">
                <a:latin typeface="Times New Roman"/>
                <a:cs typeface="Times New Roman"/>
              </a:rPr>
              <a:t>, out </a:t>
            </a:r>
            <a:r>
              <a:rPr lang="en-US" sz="1800" i="1" baseline="0" dirty="0">
                <a:latin typeface="Times New Roman"/>
                <a:cs typeface="Times New Roman"/>
              </a:rPr>
              <a:t>fields</a:t>
            </a:r>
            <a:r>
              <a:rPr lang="en-US" sz="1800" baseline="0" dirty="0">
                <a:latin typeface="Times New Roman"/>
                <a:cs typeface="Times New Roman"/>
              </a:rPr>
              <a:t>)</a:t>
            </a:r>
          </a:p>
          <a:p>
            <a:pPr>
              <a:defRPr/>
            </a:pPr>
            <a:r>
              <a:rPr lang="en-US" sz="1800" cap="small" baseline="0" dirty="0" err="1">
                <a:latin typeface="Times New Roman"/>
                <a:cs typeface="Times New Roman"/>
              </a:rPr>
              <a:t>CoProcess</a:t>
            </a:r>
            <a:r>
              <a:rPr lang="en-US" sz="1800" baseline="0" dirty="0" err="1">
                <a:latin typeface="Times New Roman"/>
                <a:cs typeface="Times New Roman"/>
              </a:rPr>
              <a:t>(in</a:t>
            </a:r>
            <a:r>
              <a:rPr lang="en-US" sz="1800" baseline="0" dirty="0">
                <a:latin typeface="Times New Roman"/>
                <a:cs typeface="Times New Roman"/>
              </a:rPr>
              <a:t> </a:t>
            </a:r>
            <a:r>
              <a:rPr lang="en-US" sz="1800" i="1" baseline="0" dirty="0" err="1">
                <a:latin typeface="Times New Roman"/>
                <a:cs typeface="Times New Roman"/>
              </a:rPr>
              <a:t>vtkDataSet</a:t>
            </a:r>
            <a:r>
              <a:rPr lang="en-US" sz="1800" baseline="0" dirty="0">
                <a:latin typeface="Times New Roman"/>
                <a:cs typeface="Times New Roman"/>
              </a:rPr>
              <a:t>)</a:t>
            </a:r>
          </a:p>
          <a:p>
            <a:pPr>
              <a:defRPr/>
            </a:pPr>
            <a:endParaRPr lang="en-US" sz="1800" baseline="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en-US" sz="1800" cap="small" baseline="0" dirty="0">
                <a:latin typeface="Times New Roman"/>
                <a:cs typeface="Times New Roman"/>
              </a:rPr>
              <a:t>Finalize</a:t>
            </a:r>
            <a:r>
              <a:rPr lang="en-US" sz="1800" baseline="0" dirty="0">
                <a:latin typeface="Times New Roman"/>
                <a:cs typeface="Times New Roman"/>
              </a:rPr>
              <a:t>()</a:t>
            </a:r>
          </a:p>
        </p:txBody>
      </p:sp>
      <p:cxnSp>
        <p:nvCxnSpPr>
          <p:cNvPr id="9" name="Straight Connector 17"/>
          <p:cNvCxnSpPr>
            <a:cxnSpLocks noChangeShapeType="1"/>
            <a:endCxn id="7" idx="1"/>
          </p:cNvCxnSpPr>
          <p:nvPr/>
        </p:nvCxnSpPr>
        <p:spPr bwMode="auto">
          <a:xfrm>
            <a:off x="2819400" y="3581400"/>
            <a:ext cx="609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9"/>
          <p:cNvCxnSpPr>
            <a:cxnSpLocks noChangeShapeType="1"/>
            <a:stCxn id="7" idx="3"/>
            <a:endCxn id="6" idx="1"/>
          </p:cNvCxnSpPr>
          <p:nvPr/>
        </p:nvCxnSpPr>
        <p:spPr bwMode="auto">
          <a:xfrm>
            <a:off x="5029200" y="3581400"/>
            <a:ext cx="6096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763896" y="3200400"/>
            <a:ext cx="63382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aseline="0" dirty="0">
                <a:latin typeface="+mn-lt"/>
              </a:rPr>
              <a:t>function</a:t>
            </a:r>
          </a:p>
          <a:p>
            <a:pPr algn="ctr">
              <a:defRPr/>
            </a:pPr>
            <a:r>
              <a:rPr lang="en-US" sz="1000" baseline="0" dirty="0">
                <a:latin typeface="+mn-lt"/>
              </a:rPr>
              <a:t>calls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9947" y="3200400"/>
            <a:ext cx="63382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baseline="0" dirty="0">
                <a:latin typeface="+mn-lt"/>
              </a:rPr>
              <a:t>function</a:t>
            </a:r>
          </a:p>
          <a:p>
            <a:pPr algn="ctr">
              <a:defRPr/>
            </a:pPr>
            <a:r>
              <a:rPr lang="en-US" sz="1000" baseline="0" dirty="0">
                <a:latin typeface="+mn-lt"/>
              </a:rPr>
              <a:t>calls</a:t>
            </a:r>
          </a:p>
        </p:txBody>
      </p:sp>
    </p:spTree>
    <p:extLst>
      <p:ext uri="{BB962C8B-B14F-4D97-AF65-F5344CB8AC3E}">
        <p14:creationId xmlns:p14="http://schemas.microsoft.com/office/powerpoint/2010/main" val="12313992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83783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6572250" y="897523"/>
            <a:ext cx="2286000" cy="1828800"/>
          </a:xfrm>
          <a:prstGeom prst="rect">
            <a:avLst/>
          </a:prstGeom>
          <a:gradFill>
            <a:gsLst>
              <a:gs pos="0">
                <a:srgbClr val="A3C4FF"/>
              </a:gs>
              <a:gs pos="35000">
                <a:srgbClr val="BFD5FF"/>
              </a:gs>
              <a:gs pos="100000">
                <a:srgbClr val="E5EEFF"/>
              </a:gs>
            </a:gsLst>
          </a:gradFill>
          <a:ln>
            <a:solidFill>
              <a:srgbClr val="4A7EBB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defTabSz="457200" eaLnBrk="1" hangingPunct="1"/>
            <a:r>
              <a:rPr lang="en-US" dirty="0" smtClean="0">
                <a:latin typeface="Times New Roman"/>
                <a:cs typeface="Times New Roman"/>
              </a:rPr>
              <a:t>Simulation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762750" y="1811923"/>
            <a:ext cx="1981200" cy="838200"/>
          </a:xfrm>
          <a:prstGeom prst="roundRect">
            <a:avLst/>
          </a:prstGeom>
          <a:gradFill>
            <a:gsLst>
              <a:gs pos="0">
                <a:srgbClr val="FFA2A1"/>
              </a:gs>
              <a:gs pos="35000">
                <a:srgbClr val="FFBEBD"/>
              </a:gs>
              <a:gs pos="100000">
                <a:srgbClr val="FFE5E5"/>
              </a:gs>
            </a:gsLst>
          </a:gradFill>
          <a:ln>
            <a:solidFill>
              <a:srgbClr val="BE4B48"/>
            </a:solidFill>
          </a:ln>
          <a:effectLst>
            <a:outerShdw blurRad="40000" dist="63500" dir="2400000" rotWithShape="0">
              <a:srgbClr val="000000">
                <a:alpha val="5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0" bIns="0" rtlCol="0" anchor="t" anchorCtr="0"/>
          <a:lstStyle/>
          <a:p>
            <a:pPr algn="ctr" defTabSz="457200"/>
            <a:r>
              <a:rPr lang="en-US" dirty="0">
                <a:solidFill>
                  <a:schemeClr val="dk1"/>
                </a:solidFill>
                <a:latin typeface="Times New Roman"/>
                <a:cs typeface="Times New Roman"/>
              </a:rPr>
              <a:t>ParaView</a:t>
            </a:r>
            <a:r>
              <a:rPr lang="en-US" dirty="0" smtClean="0">
                <a:solidFill>
                  <a:schemeClr val="dk1"/>
                </a:solidFill>
                <a:latin typeface="Times New Roman"/>
                <a:cs typeface="Times New Roman"/>
              </a:rPr>
              <a:t> Coprocessing</a:t>
            </a:r>
            <a:endParaRPr lang="en-US" dirty="0">
              <a:solidFill>
                <a:schemeClr val="dk1"/>
              </a:solidFill>
              <a:latin typeface="Times New Roman"/>
              <a:cs typeface="Times New Roman"/>
            </a:endParaRPr>
          </a:p>
        </p:txBody>
      </p:sp>
      <p:pic>
        <p:nvPicPr>
          <p:cNvPr id="23559" name="Picture 12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4593223"/>
            <a:ext cx="1828800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Box 15"/>
          <p:cNvSpPr txBox="1">
            <a:spLocks noChangeArrowheads="1"/>
          </p:cNvSpPr>
          <p:nvPr/>
        </p:nvSpPr>
        <p:spPr bwMode="auto">
          <a:xfrm>
            <a:off x="7105650" y="5621923"/>
            <a:ext cx="1614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 baseline="0" dirty="0">
                <a:solidFill>
                  <a:srgbClr val="FFFFFF"/>
                </a:solidFill>
              </a:rPr>
              <a:t>Rendered Images</a:t>
            </a:r>
          </a:p>
        </p:txBody>
      </p:sp>
      <p:cxnSp>
        <p:nvCxnSpPr>
          <p:cNvPr id="23571" name="Straight Arrow Connector 34"/>
          <p:cNvCxnSpPr>
            <a:cxnSpLocks noChangeShapeType="1"/>
          </p:cNvCxnSpPr>
          <p:nvPr/>
        </p:nvCxnSpPr>
        <p:spPr bwMode="auto">
          <a:xfrm rot="5400000">
            <a:off x="6991350" y="3678823"/>
            <a:ext cx="2133600" cy="76200"/>
          </a:xfrm>
          <a:prstGeom prst="straightConnector1">
            <a:avLst/>
          </a:prstGeom>
          <a:noFill/>
          <a:ln w="3175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23574" name="TextBox 37"/>
          <p:cNvSpPr txBox="1">
            <a:spLocks noChangeArrowheads="1"/>
          </p:cNvSpPr>
          <p:nvPr/>
        </p:nvSpPr>
        <p:spPr bwMode="auto">
          <a:xfrm>
            <a:off x="8020050" y="2878723"/>
            <a:ext cx="9144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b="0" baseline="0" dirty="0">
                <a:solidFill>
                  <a:srgbClr val="FFFFFF"/>
                </a:solidFill>
              </a:rPr>
              <a:t>Output Processed Data</a:t>
            </a:r>
          </a:p>
        </p:txBody>
      </p:sp>
    </p:spTree>
    <p:extLst>
      <p:ext uri="{BB962C8B-B14F-4D97-AF65-F5344CB8AC3E}">
        <p14:creationId xmlns:p14="http://schemas.microsoft.com/office/powerpoint/2010/main" val="28954663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8769</TotalTime>
  <Words>3144</Words>
  <Application>Microsoft Macintosh PowerPoint</Application>
  <PresentationFormat>On-screen Show (4:3)</PresentationFormat>
  <Paragraphs>553</Paragraphs>
  <Slides>25</Slides>
  <Notes>25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Flexible In Situ with ParaView</vt:lpstr>
      <vt:lpstr>Collaborators</vt:lpstr>
      <vt:lpstr>Extreme scale computing</vt:lpstr>
      <vt:lpstr>PowerPoint Presentation</vt:lpstr>
      <vt:lpstr>Space of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 of Solutions</vt:lpstr>
      <vt:lpstr>Shameless Promotion of Other Presentations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Kenneth Moreland</cp:lastModifiedBy>
  <cp:revision>110</cp:revision>
  <cp:lastPrinted>2011-11-08T19:15:38Z</cp:lastPrinted>
  <dcterms:created xsi:type="dcterms:W3CDTF">2010-11-08T20:18:04Z</dcterms:created>
  <dcterms:modified xsi:type="dcterms:W3CDTF">2011-11-11T23:10:18Z</dcterms:modified>
</cp:coreProperties>
</file>